
<file path=[Content_Types].xml><?xml version="1.0" encoding="utf-8"?>
<Types xmlns="http://schemas.openxmlformats.org/package/2006/content-types">
  <Default Extension="jpeg" ContentType="image/jpeg"/>
  <Default Extension="gif" ContentType="image/gi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15"/>
  </p:notesMasterIdLst>
  <p:sldIdLst>
    <p:sldId id="256" r:id="rId4"/>
    <p:sldId id="356" r:id="rId5"/>
    <p:sldId id="257" r:id="rId6"/>
    <p:sldId id="285" r:id="rId7"/>
    <p:sldId id="266" r:id="rId8"/>
    <p:sldId id="413" r:id="rId9"/>
    <p:sldId id="414" r:id="rId10"/>
    <p:sldId id="415" r:id="rId11"/>
    <p:sldId id="416" r:id="rId12"/>
    <p:sldId id="417" r:id="rId13"/>
    <p:sldId id="418" r:id="rId14"/>
    <p:sldId id="419" r:id="rId16"/>
    <p:sldId id="420" r:id="rId17"/>
    <p:sldId id="421" r:id="rId18"/>
    <p:sldId id="422" r:id="rId19"/>
    <p:sldId id="286" r:id="rId20"/>
    <p:sldId id="261" r:id="rId21"/>
    <p:sldId id="262" r:id="rId22"/>
    <p:sldId id="263" r:id="rId23"/>
    <p:sldId id="350" r:id="rId24"/>
    <p:sldId id="265" r:id="rId25"/>
    <p:sldId id="274" r:id="rId26"/>
    <p:sldId id="275" r:id="rId27"/>
    <p:sldId id="276" r:id="rId28"/>
    <p:sldId id="277" r:id="rId29"/>
    <p:sldId id="279" r:id="rId30"/>
    <p:sldId id="280" r:id="rId31"/>
    <p:sldId id="295" r:id="rId32"/>
    <p:sldId id="296" r:id="rId33"/>
    <p:sldId id="297" r:id="rId34"/>
    <p:sldId id="281" r:id="rId35"/>
    <p:sldId id="294" r:id="rId36"/>
    <p:sldId id="282" r:id="rId37"/>
    <p:sldId id="357" r:id="rId38"/>
    <p:sldId id="358" r:id="rId39"/>
    <p:sldId id="359" r:id="rId40"/>
    <p:sldId id="360" r:id="rId41"/>
    <p:sldId id="361" r:id="rId42"/>
    <p:sldId id="362" r:id="rId43"/>
    <p:sldId id="363" r:id="rId44"/>
    <p:sldId id="364" r:id="rId45"/>
    <p:sldId id="298" r:id="rId46"/>
    <p:sldId id="299" r:id="rId47"/>
    <p:sldId id="300" r:id="rId48"/>
    <p:sldId id="301" r:id="rId49"/>
    <p:sldId id="302" r:id="rId50"/>
    <p:sldId id="303" r:id="rId51"/>
    <p:sldId id="306" r:id="rId52"/>
    <p:sldId id="307" r:id="rId53"/>
    <p:sldId id="310" r:id="rId54"/>
    <p:sldId id="351" r:id="rId55"/>
    <p:sldId id="352" r:id="rId56"/>
    <p:sldId id="353" r:id="rId57"/>
    <p:sldId id="354" r:id="rId58"/>
    <p:sldId id="355" r:id="rId5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DDDDDD"/>
    <a:srgbClr val="FF66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471"/>
    <p:restoredTop sz="94660"/>
  </p:normalViewPr>
  <p:slideViewPr>
    <p:cSldViewPr showGuides="1">
      <p:cViewPr varScale="1">
        <p:scale>
          <a:sx n="118" d="100"/>
          <a:sy n="118" d="100"/>
        </p:scale>
        <p:origin x="-169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5124" name="幻灯片图像占位符 3075"/>
          <p:cNvSpPr>
            <a:spLocks noGrp="1" noRot="1"/>
          </p:cNvSpPr>
          <p:nvPr>
            <p:ph type="sldImg"/>
          </p:nvPr>
        </p:nvSpPr>
        <p:spPr>
          <a:xfrm>
            <a:off x="1143000" y="685800"/>
            <a:ext cx="4572000" cy="3429000"/>
          </a:xfrm>
          <a:prstGeom prst="rect">
            <a:avLst/>
          </a:prstGeom>
          <a:noFill/>
          <a:ln w="9525">
            <a:noFill/>
          </a:ln>
        </p:spPr>
      </p:sp>
      <p:sp>
        <p:nvSpPr>
          <p:cNvPr id="5125"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indent="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Verdana" panose="020B060403050404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7410" name="幻灯片图像占位符 23553"/>
          <p:cNvSpPr>
            <a:spLocks noGrp="1" noRot="1" noTextEdit="1"/>
          </p:cNvSpPr>
          <p:nvPr>
            <p:ph type="sldImg"/>
          </p:nvPr>
        </p:nvSpPr>
        <p:spPr>
          <a:ln/>
        </p:spPr>
      </p:sp>
      <p:sp>
        <p:nvSpPr>
          <p:cNvPr id="17411" name="文本占位符 23554"/>
          <p:cNvSpPr>
            <a:spLocks noGrp="1" noRot="1"/>
          </p:cNvSpPr>
          <p:nvPr>
            <p:ph type="body"/>
          </p:nvPr>
        </p:nvSpPr>
        <p:spPr>
          <a:ln/>
        </p:spPr>
        <p:txBody>
          <a:bodyPr anchor="ctr"/>
          <a:p>
            <a:pPr lvl="0" indent="0"/>
            <a:r>
              <a:rPr lang="zh-CN" altLang="en-US"/>
              <a:t>。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3074" name="组合 2054"/>
          <p:cNvGrpSpPr/>
          <p:nvPr/>
        </p:nvGrpSpPr>
        <p:grpSpPr>
          <a:xfrm>
            <a:off x="228600" y="2889250"/>
            <a:ext cx="8610600" cy="201613"/>
            <a:chOff x="0" y="0"/>
            <a:chExt cx="5424" cy="144"/>
          </a:xfrm>
        </p:grpSpPr>
        <p:sp>
          <p:nvSpPr>
            <p:cNvPr id="3075" name="矩形 2055"/>
            <p:cNvSpPr/>
            <p:nvPr userDrawn="1"/>
          </p:nvSpPr>
          <p:spPr>
            <a:xfrm>
              <a:off x="0" y="0"/>
              <a:ext cx="1808" cy="144"/>
            </a:xfrm>
            <a:prstGeom prst="rect">
              <a:avLst/>
            </a:prstGeom>
            <a:solidFill>
              <a:schemeClr val="bg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3076" name="矩形 2056"/>
            <p:cNvSpPr/>
            <p:nvPr userDrawn="1"/>
          </p:nvSpPr>
          <p:spPr>
            <a:xfrm>
              <a:off x="1808" y="0"/>
              <a:ext cx="1808" cy="144"/>
            </a:xfrm>
            <a:prstGeom prst="rect">
              <a:avLst/>
            </a:prstGeom>
            <a:solidFill>
              <a:schemeClr val="accent1"/>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3077" name="矩形 2057"/>
            <p:cNvSpPr/>
            <p:nvPr userDrawn="1"/>
          </p:nvSpPr>
          <p:spPr>
            <a:xfrm>
              <a:off x="3616" y="0"/>
              <a:ext cx="1808" cy="144"/>
            </a:xfrm>
            <a:prstGeom prst="rect">
              <a:avLst/>
            </a:prstGeom>
            <a:solidFill>
              <a:schemeClr val="tx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3800"/>
            </a:lvl1pPr>
            <a:lvl2pPr marL="457200" lvl="1" indent="0" algn="ctr">
              <a:buNone/>
              <a:defRPr sz="3800"/>
            </a:lvl2pPr>
            <a:lvl3pPr marL="914400" lvl="2" indent="0" algn="ctr">
              <a:buNone/>
              <a:defRPr sz="3800"/>
            </a:lvl3pPr>
            <a:lvl4pPr marL="1371600" lvl="3" indent="0" algn="ctr">
              <a:buNone/>
              <a:defRPr sz="3800"/>
            </a:lvl4pPr>
            <a:lvl5pPr marL="1828800" lvl="4" indent="0" algn="ctr">
              <a:buNone/>
              <a:defRPr sz="38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lstStyle>
            <a:lvl1pPr>
              <a:defRPr sz="1000">
                <a:latin typeface="Verdana" panose="020B0604030504040204" pitchFamily="34" charset="0"/>
              </a:defRPr>
            </a:lvl1pPr>
          </a:lstStyle>
          <a:p>
            <a:pPr fontAlgn="base"/>
            <a:endParaRPr lang="zh-CN" altLang="en-US" strike="noStrike" noProof="1" dirty="0">
              <a:latin typeface="Arial" panose="020B060402020202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200">
                <a:solidFill>
                  <a:schemeClr val="accent1"/>
                </a:solidFill>
                <a:latin typeface="Verdana" panose="020B0604030504040204" pitchFamily="34" charset="0"/>
              </a:defRPr>
            </a:lvl1pPr>
          </a:lstStyle>
          <a:p>
            <a:pPr fontAlgn="base"/>
            <a:r>
              <a:rPr lang="en-US" altLang="zh-CN" strike="noStrike" noProof="1">
                <a:latin typeface="Verdana" panose="020B0604030504040204" pitchFamily="34" charset="0"/>
                <a:ea typeface="宋体" panose="02010600030101010101" pitchFamily="2" charset="-122"/>
                <a:cs typeface="+mn-cs"/>
              </a:rPr>
              <a:t>Software College of NEU</a:t>
            </a:r>
            <a:endParaRPr lang="en-US" altLang="zh-CN" strike="noStrike" noProof="1"/>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lstStyle>
            <a:lvl1pPr algn="r">
              <a:defRPr sz="1000">
                <a:latin typeface="Verdana" panose="020B0604030504040204" pitchFamily="34" charset="0"/>
              </a:defRPr>
            </a:lvl1pPr>
          </a:lstStyle>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图表占位符 3"/>
          <p:cNvSpPr>
            <a:spLocks noGrp="1"/>
          </p:cNvSpPr>
          <p:nvPr>
            <p:ph type="chart" sz="half" idx="2"/>
          </p:nvPr>
        </p:nvSpPr>
        <p:spPr>
          <a:xfrm>
            <a:off x="4629150" y="1825625"/>
            <a:ext cx="3886200" cy="4351338"/>
          </a:xfrm>
        </p:spPr>
        <p:txBody>
          <a:bodyPr/>
          <a:lstStyle/>
          <a:p>
            <a:pPr fontAlgn="base"/>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4098" name="组合 2054"/>
          <p:cNvGrpSpPr/>
          <p:nvPr/>
        </p:nvGrpSpPr>
        <p:grpSpPr>
          <a:xfrm>
            <a:off x="228600" y="2889250"/>
            <a:ext cx="8610600" cy="201613"/>
            <a:chOff x="0" y="0"/>
            <a:chExt cx="5424" cy="144"/>
          </a:xfrm>
        </p:grpSpPr>
        <p:sp>
          <p:nvSpPr>
            <p:cNvPr id="4099" name="矩形 2055"/>
            <p:cNvSpPr/>
            <p:nvPr userDrawn="1"/>
          </p:nvSpPr>
          <p:spPr>
            <a:xfrm>
              <a:off x="0" y="0"/>
              <a:ext cx="1808" cy="144"/>
            </a:xfrm>
            <a:prstGeom prst="rect">
              <a:avLst/>
            </a:prstGeom>
            <a:solidFill>
              <a:schemeClr val="bg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4100" name="矩形 2056"/>
            <p:cNvSpPr/>
            <p:nvPr userDrawn="1"/>
          </p:nvSpPr>
          <p:spPr>
            <a:xfrm>
              <a:off x="1808" y="0"/>
              <a:ext cx="1808" cy="144"/>
            </a:xfrm>
            <a:prstGeom prst="rect">
              <a:avLst/>
            </a:prstGeom>
            <a:solidFill>
              <a:schemeClr val="accent1"/>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4101" name="矩形 2057"/>
            <p:cNvSpPr/>
            <p:nvPr userDrawn="1"/>
          </p:nvSpPr>
          <p:spPr>
            <a:xfrm>
              <a:off x="3616" y="0"/>
              <a:ext cx="1808" cy="144"/>
            </a:xfrm>
            <a:prstGeom prst="rect">
              <a:avLst/>
            </a:prstGeom>
            <a:solidFill>
              <a:schemeClr val="tx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3800"/>
            </a:lvl1pPr>
            <a:lvl2pPr marL="457200" lvl="1" indent="0" algn="ctr">
              <a:buNone/>
              <a:defRPr sz="3800"/>
            </a:lvl2pPr>
            <a:lvl3pPr marL="914400" lvl="2" indent="0" algn="ctr">
              <a:buNone/>
              <a:defRPr sz="3800"/>
            </a:lvl3pPr>
            <a:lvl4pPr marL="1371600" lvl="3" indent="0" algn="ctr">
              <a:buNone/>
              <a:defRPr sz="3800"/>
            </a:lvl4pPr>
            <a:lvl5pPr marL="1828800" lvl="4" indent="0" algn="ctr">
              <a:buNone/>
              <a:defRPr sz="38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lstStyle>
            <a:lvl1pPr>
              <a:defRPr sz="1000">
                <a:latin typeface="Verdana" panose="020B0604030504040204" pitchFamily="34" charset="0"/>
              </a:defRPr>
            </a:lvl1pPr>
          </a:lstStyle>
          <a:p>
            <a:pPr fontAlgn="base"/>
            <a:endParaRPr lang="zh-CN" altLang="en-US" strike="noStrike" noProof="1" dirty="0">
              <a:latin typeface="Arial" panose="020B060402020202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200">
                <a:solidFill>
                  <a:schemeClr val="accent1"/>
                </a:solidFill>
                <a:latin typeface="Verdana" panose="020B0604030504040204" pitchFamily="34" charset="0"/>
              </a:defRPr>
            </a:lvl1pPr>
          </a:lstStyle>
          <a:p>
            <a:pPr fontAlgn="base"/>
            <a:r>
              <a:rPr lang="en-US" altLang="zh-CN" strike="noStrike" noProof="1">
                <a:latin typeface="Verdana" panose="020B0604030504040204" pitchFamily="34" charset="0"/>
                <a:ea typeface="宋体" panose="02010600030101010101" pitchFamily="2" charset="-122"/>
                <a:cs typeface="+mn-cs"/>
              </a:rPr>
              <a:t>Software College of NEU</a:t>
            </a:r>
            <a:endParaRPr lang="en-US" altLang="zh-CN" strike="noStrike" noProof="1"/>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lstStyle>
            <a:lvl1pPr algn="r">
              <a:defRPr sz="1000">
                <a:latin typeface="Verdana" panose="020B0604030504040204" pitchFamily="34" charset="0"/>
              </a:defRPr>
            </a:lvl1pPr>
          </a:lstStyle>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图表占位符 3"/>
          <p:cNvSpPr>
            <a:spLocks noGrp="1"/>
          </p:cNvSpPr>
          <p:nvPr>
            <p:ph type="chart" sz="half" idx="2"/>
          </p:nvPr>
        </p:nvSpPr>
        <p:spPr>
          <a:xfrm>
            <a:off x="4629150" y="1825625"/>
            <a:ext cx="3886200" cy="4351338"/>
          </a:xfrm>
        </p:spPr>
        <p:txBody>
          <a:bodyPr/>
          <a:lstStyle/>
          <a:p>
            <a:pPr fontAlgn="base"/>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7813"/>
            <a:ext cx="8229600" cy="1139825"/>
          </a:xfrm>
          <a:prstGeom prst="rect">
            <a:avLst/>
          </a:prstGeom>
          <a:noFill/>
          <a:ln w="9525">
            <a:noFill/>
          </a:ln>
        </p:spPr>
        <p:txBody>
          <a:bodyPr anchor="b"/>
          <a:p>
            <a:pPr lvl="0" indent="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30725"/>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1031" name="矩形 1030"/>
          <p:cNvSpPr/>
          <p:nvPr/>
        </p:nvSpPr>
        <p:spPr>
          <a:xfrm>
            <a:off x="0" y="0"/>
            <a:ext cx="228600" cy="2286000"/>
          </a:xfrm>
          <a:prstGeom prst="rect">
            <a:avLst/>
          </a:prstGeom>
          <a:solidFill>
            <a:schemeClr val="bg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1032"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1033" name="矩形 1032"/>
          <p:cNvSpPr/>
          <p:nvPr/>
        </p:nvSpPr>
        <p:spPr>
          <a:xfrm>
            <a:off x="0" y="2286000"/>
            <a:ext cx="228600" cy="2286000"/>
          </a:xfrm>
          <a:prstGeom prst="rect">
            <a:avLst/>
          </a:prstGeom>
          <a:solidFill>
            <a:schemeClr val="accent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1034" name="矩形 1033"/>
          <p:cNvSpPr/>
          <p:nvPr/>
        </p:nvSpPr>
        <p:spPr>
          <a:xfrm>
            <a:off x="0" y="4572000"/>
            <a:ext cx="228600" cy="2286000"/>
          </a:xfrm>
          <a:prstGeom prst="rect">
            <a:avLst/>
          </a:prstGeom>
          <a:solidFill>
            <a:schemeClr val="tx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marL="0" lvl="0" indent="0" algn="l" defTabSz="914400" rtl="0" eaLnBrk="1" fontAlgn="base" latinLnBrk="0" hangingPunct="1">
        <a:lnSpc>
          <a:spcPct val="100000"/>
        </a:lnSpc>
        <a:spcBef>
          <a:spcPct val="0"/>
        </a:spcBef>
        <a:spcAft>
          <a:spcPct val="0"/>
        </a:spcAft>
        <a:buNone/>
        <a:defRPr sz="44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7813"/>
            <a:ext cx="8229600" cy="1139825"/>
          </a:xfrm>
          <a:prstGeom prst="rect">
            <a:avLst/>
          </a:prstGeom>
          <a:noFill/>
          <a:ln w="9525">
            <a:noFill/>
          </a:ln>
        </p:spPr>
        <p:txBody>
          <a:bodyPr anchor="b"/>
          <a:p>
            <a:pPr lvl="0" indent="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30725"/>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2055" name="矩形 1030"/>
          <p:cNvSpPr/>
          <p:nvPr/>
        </p:nvSpPr>
        <p:spPr>
          <a:xfrm>
            <a:off x="0" y="0"/>
            <a:ext cx="228600" cy="2286000"/>
          </a:xfrm>
          <a:prstGeom prst="rect">
            <a:avLst/>
          </a:prstGeom>
          <a:solidFill>
            <a:schemeClr val="bg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2056"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2057" name="矩形 1032"/>
          <p:cNvSpPr/>
          <p:nvPr/>
        </p:nvSpPr>
        <p:spPr>
          <a:xfrm>
            <a:off x="0" y="2286000"/>
            <a:ext cx="228600" cy="2286000"/>
          </a:xfrm>
          <a:prstGeom prst="rect">
            <a:avLst/>
          </a:prstGeom>
          <a:solidFill>
            <a:schemeClr val="accent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2058" name="矩形 1033"/>
          <p:cNvSpPr/>
          <p:nvPr/>
        </p:nvSpPr>
        <p:spPr>
          <a:xfrm>
            <a:off x="0" y="4572000"/>
            <a:ext cx="228600" cy="2286000"/>
          </a:xfrm>
          <a:prstGeom prst="rect">
            <a:avLst/>
          </a:prstGeom>
          <a:solidFill>
            <a:schemeClr val="tx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hf sldNum="0" hdr="0" ftr="0" dt="0"/>
  <p:txStyles>
    <p:titleStyle>
      <a:lvl1pPr marL="0" lvl="0" indent="0" algn="l" defTabSz="914400" rtl="0" eaLnBrk="1" fontAlgn="base" latinLnBrk="0" hangingPunct="1">
        <a:lnSpc>
          <a:spcPct val="100000"/>
        </a:lnSpc>
        <a:spcBef>
          <a:spcPct val="0"/>
        </a:spcBef>
        <a:spcAft>
          <a:spcPct val="0"/>
        </a:spcAft>
        <a:buNone/>
        <a:defRPr sz="44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w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w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image" Target="../media/image22.w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w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w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w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4097"/>
          <p:cNvSpPr>
            <a:spLocks noGrp="1"/>
          </p:cNvSpPr>
          <p:nvPr>
            <p:ph type="ctrTitle"/>
          </p:nvPr>
        </p:nvSpPr>
        <p:spPr>
          <a:ln/>
        </p:spPr>
        <p:txBody>
          <a:bodyPr anchor="b"/>
          <a:p>
            <a:pPr defTabSz="914400">
              <a:buClrTx/>
              <a:buSzTx/>
              <a:buFontTx/>
            </a:pPr>
            <a:r>
              <a:rPr lang="en-US" altLang="zh-CN" sz="4400" kern="1200" baseline="0">
                <a:latin typeface="+mj-lt"/>
                <a:ea typeface="+mj-ea"/>
                <a:cs typeface="+mj-cs"/>
              </a:rPr>
              <a:t>Software Engineering Approach to</a:t>
            </a:r>
            <a:br>
              <a:rPr lang="en-US" altLang="zh-CN" sz="4400" kern="1200" baseline="0">
                <a:latin typeface="+mj-lt"/>
                <a:ea typeface="+mj-ea"/>
                <a:cs typeface="+mj-cs"/>
              </a:rPr>
            </a:br>
            <a:r>
              <a:rPr lang="en-US" altLang="zh-CN" sz="4400" kern="1200" baseline="0">
                <a:latin typeface="+mj-lt"/>
                <a:ea typeface="+mj-ea"/>
                <a:cs typeface="+mj-cs"/>
              </a:rPr>
              <a:t>Human-Computer-Interaction</a:t>
            </a:r>
            <a:endParaRPr lang="en-US" altLang="zh-CN" sz="4400" kern="1200" baseline="0">
              <a:latin typeface="+mj-lt"/>
              <a:ea typeface="+mj-ea"/>
              <a:cs typeface="+mj-cs"/>
            </a:endParaRPr>
          </a:p>
        </p:txBody>
      </p:sp>
      <p:sp>
        <p:nvSpPr>
          <p:cNvPr id="6146" name="副标题 4098"/>
          <p:cNvSpPr>
            <a:spLocks noGrp="1"/>
          </p:cNvSpPr>
          <p:nvPr>
            <p:ph type="subTitle" idx="1"/>
          </p:nvPr>
        </p:nvSpPr>
        <p:spPr>
          <a:ln/>
        </p:spPr>
        <p:txBody>
          <a:bodyPr anchor="t"/>
          <a:p>
            <a:pPr defTabSz="914400">
              <a:buSzPct val="75000"/>
            </a:pPr>
            <a:r>
              <a:rPr lang="en-US" altLang="zh-CN" kern="1200" baseline="0">
                <a:latin typeface="+mn-lt"/>
                <a:ea typeface="+mn-ea"/>
                <a:cs typeface="+mn-cs"/>
              </a:rPr>
              <a:t>Chapter 5  Visualized Design</a:t>
            </a:r>
            <a:endParaRPr lang="en-US" altLang="zh-CN" kern="1200" baseline="0">
              <a:latin typeface="+mn-lt"/>
              <a:ea typeface="+mn-ea"/>
              <a:cs typeface="+mn-cs"/>
            </a:endParaRPr>
          </a:p>
        </p:txBody>
      </p:sp>
      <p:sp>
        <p:nvSpPr>
          <p:cNvPr id="6147" name="页脚占位符 1"/>
          <p:cNvSpPr/>
          <p:nvPr>
            <p:ph type="ftr" sz="quarter" idx="3"/>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ctr"/>
            <a:r>
              <a:rPr lang="en-US" altLang="zh-CN" sz="1200">
                <a:solidFill>
                  <a:schemeClr val="accent1"/>
                </a:solidFill>
                <a:latin typeface="Verdana" panose="020B0604030504040204" pitchFamily="34" charset="0"/>
              </a:rPr>
              <a:t>Software College of NEU</a:t>
            </a:r>
            <a:endParaRPr lang="en-US" altLang="zh-CN" sz="1200">
              <a:solidFill>
                <a:schemeClr val="accent1"/>
              </a:solidFill>
              <a:latin typeface="Verdana" panose="020B060403050404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21505"/>
          <p:cNvSpPr>
            <a:spLocks noGrp="1"/>
          </p:cNvSpPr>
          <p:nvPr>
            <p:ph type="title"/>
          </p:nvPr>
        </p:nvSpPr>
        <p:spPr>
          <a:ln/>
        </p:spPr>
        <p:txBody>
          <a:bodyPr anchor="b"/>
          <a:p>
            <a:r>
              <a:rPr lang="en-US" altLang="zh-CN"/>
              <a:t>Attention</a:t>
            </a:r>
            <a:endParaRPr lang="en-US" altLang="zh-CN"/>
          </a:p>
        </p:txBody>
      </p:sp>
      <p:sp>
        <p:nvSpPr>
          <p:cNvPr id="15362" name="文本占位符 21506"/>
          <p:cNvSpPr>
            <a:spLocks noGrp="1"/>
          </p:cNvSpPr>
          <p:nvPr>
            <p:ph idx="1"/>
          </p:nvPr>
        </p:nvSpPr>
        <p:spPr>
          <a:xfrm>
            <a:off x="468313" y="1628775"/>
            <a:ext cx="8229600" cy="4530725"/>
          </a:xfrm>
          <a:ln/>
        </p:spPr>
        <p:txBody>
          <a:bodyPr anchor="t"/>
          <a:p>
            <a:r>
              <a:rPr lang="en-US" altLang="zh-CN" b="0"/>
              <a:t>Recall the spotlight metaphor</a:t>
            </a:r>
            <a:endParaRPr lang="en-US" altLang="zh-CN" b="0"/>
          </a:p>
          <a:p>
            <a:pPr lvl="1"/>
            <a:r>
              <a:rPr lang="en-US" altLang="zh-CN" b="0"/>
              <a:t>Attention spotlight moves serially from one input channel to another</a:t>
            </a:r>
            <a:endParaRPr lang="en-US" altLang="zh-CN" b="0"/>
          </a:p>
          <a:p>
            <a:pPr lvl="1"/>
            <a:r>
              <a:rPr lang="en-US" altLang="zh-CN" b="0"/>
              <a:t>All stimuli within spotlighted channel are processed in parallel</a:t>
            </a:r>
            <a:endParaRPr lang="en-US" altLang="zh-CN" b="0"/>
          </a:p>
          <a:p>
            <a:r>
              <a:rPr lang="en-US" altLang="zh-CN" b="0"/>
              <a:t>Input channel = one or more visual variables</a:t>
            </a:r>
            <a:endParaRPr lang="en-US" altLang="zh-CN" b="0"/>
          </a:p>
          <a:p>
            <a:pPr lvl="1"/>
            <a:r>
              <a:rPr lang="en-US" altLang="zh-CN" b="0"/>
              <a:t>e.g., position, hue</a:t>
            </a:r>
            <a:endParaRPr lang="en-US" altLang="zh-CN" b="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22529"/>
          <p:cNvSpPr>
            <a:spLocks noGrp="1"/>
          </p:cNvSpPr>
          <p:nvPr>
            <p:ph type="title"/>
          </p:nvPr>
        </p:nvSpPr>
        <p:spPr>
          <a:ln/>
        </p:spPr>
        <p:txBody>
          <a:bodyPr anchor="b"/>
          <a:p>
            <a:r>
              <a:rPr lang="en-US" altLang="zh-CN"/>
              <a:t>Selectivity</a:t>
            </a:r>
            <a:endParaRPr lang="en-US" altLang="zh-CN"/>
          </a:p>
        </p:txBody>
      </p:sp>
      <p:sp>
        <p:nvSpPr>
          <p:cNvPr id="16386" name="文本占位符 22530"/>
          <p:cNvSpPr>
            <a:spLocks noGrp="1"/>
          </p:cNvSpPr>
          <p:nvPr>
            <p:ph idx="1"/>
          </p:nvPr>
        </p:nvSpPr>
        <p:spPr>
          <a:ln/>
        </p:spPr>
        <p:txBody>
          <a:bodyPr anchor="t"/>
          <a:p>
            <a:r>
              <a:rPr lang="en-US" altLang="zh-CN" b="0"/>
              <a:t>Selective perception: can attention be focused on one value of the variable, excluding other variables and values?</a:t>
            </a:r>
            <a:endParaRPr lang="en-US" altLang="zh-CN" b="0"/>
          </a:p>
          <a:p>
            <a:pPr lvl="1"/>
            <a:r>
              <a:rPr lang="en-US" altLang="zh-CN" b="0"/>
              <a:t>Selective: position, size, orientation, hue, value, texture</a:t>
            </a:r>
            <a:endParaRPr lang="en-US" altLang="zh-CN" b="0"/>
          </a:p>
          <a:p>
            <a:pPr lvl="1"/>
            <a:r>
              <a:rPr lang="en-US" altLang="zh-CN" b="0"/>
              <a:t>Not selective: shape</a:t>
            </a:r>
            <a:endParaRPr lang="en-US" altLang="zh-CN" b="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24577"/>
          <p:cNvSpPr>
            <a:spLocks noGrp="1"/>
          </p:cNvSpPr>
          <p:nvPr>
            <p:ph type="title"/>
          </p:nvPr>
        </p:nvSpPr>
        <p:spPr>
          <a:ln/>
        </p:spPr>
        <p:txBody>
          <a:bodyPr anchor="b"/>
          <a:p>
            <a:endParaRPr lang="zh-CN" altLang="en-US" dirty="0"/>
          </a:p>
        </p:txBody>
      </p:sp>
      <p:sp>
        <p:nvSpPr>
          <p:cNvPr id="18434" name="文本占位符 24578"/>
          <p:cNvSpPr>
            <a:spLocks noGrp="1"/>
          </p:cNvSpPr>
          <p:nvPr>
            <p:ph idx="1"/>
          </p:nvPr>
        </p:nvSpPr>
        <p:spPr>
          <a:ln/>
        </p:spPr>
        <p:txBody>
          <a:bodyPr anchor="t"/>
          <a:p>
            <a:endParaRPr lang="zh-CN" altLang="en-US" dirty="0"/>
          </a:p>
        </p:txBody>
      </p:sp>
      <p:pic>
        <p:nvPicPr>
          <p:cNvPr id="18435" name="图片 24579"/>
          <p:cNvPicPr>
            <a:picLocks noChangeAspect="1"/>
          </p:cNvPicPr>
          <p:nvPr/>
        </p:nvPicPr>
        <p:blipFill>
          <a:blip r:embed="rId1"/>
          <a:stretch>
            <a:fillRect/>
          </a:stretch>
        </p:blipFill>
        <p:spPr>
          <a:xfrm>
            <a:off x="0" y="0"/>
            <a:ext cx="9324975" cy="6858000"/>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25601"/>
          <p:cNvSpPr>
            <a:spLocks noGrp="1"/>
          </p:cNvSpPr>
          <p:nvPr>
            <p:ph type="title"/>
          </p:nvPr>
        </p:nvSpPr>
        <p:spPr>
          <a:ln/>
        </p:spPr>
        <p:txBody>
          <a:bodyPr anchor="b"/>
          <a:p>
            <a:r>
              <a:rPr lang="en-US" altLang="zh-CN"/>
              <a:t>Associativity</a:t>
            </a:r>
            <a:endParaRPr lang="en-US" altLang="zh-CN"/>
          </a:p>
        </p:txBody>
      </p:sp>
      <p:sp>
        <p:nvSpPr>
          <p:cNvPr id="19458" name="文本占位符 25602"/>
          <p:cNvSpPr>
            <a:spLocks noGrp="1"/>
          </p:cNvSpPr>
          <p:nvPr>
            <p:ph idx="1"/>
          </p:nvPr>
        </p:nvSpPr>
        <p:spPr>
          <a:ln/>
        </p:spPr>
        <p:txBody>
          <a:bodyPr anchor="t"/>
          <a:p>
            <a:r>
              <a:rPr lang="en-US" altLang="zh-CN" b="0"/>
              <a:t>Associative perception: can variable be ignored when looking at other variables?</a:t>
            </a:r>
            <a:endParaRPr lang="en-US" altLang="zh-CN" b="0"/>
          </a:p>
          <a:p>
            <a:pPr lvl="1"/>
            <a:r>
              <a:rPr lang="en-US" altLang="zh-CN" b="0"/>
              <a:t>Associative: position, hue, texture, shape, orientation</a:t>
            </a:r>
            <a:endParaRPr lang="en-US" altLang="zh-CN" b="0"/>
          </a:p>
          <a:p>
            <a:pPr lvl="1"/>
            <a:r>
              <a:rPr lang="en-US" altLang="zh-CN" b="0"/>
              <a:t>Not associative: size, value </a:t>
            </a:r>
            <a:endParaRPr lang="en-US" altLang="zh-CN" b="0"/>
          </a:p>
          <a:p>
            <a:pPr lvl="2"/>
            <a:r>
              <a:rPr lang="en-US" altLang="zh-CN" b="0"/>
              <a:t>Small size and low value interfere with ability to perceive hue, value, texture, and shape</a:t>
            </a:r>
            <a:endParaRPr lang="en-US" altLang="zh-CN" b="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26625"/>
          <p:cNvSpPr>
            <a:spLocks noGrp="1"/>
          </p:cNvSpPr>
          <p:nvPr>
            <p:ph type="title"/>
          </p:nvPr>
        </p:nvSpPr>
        <p:spPr>
          <a:ln/>
        </p:spPr>
        <p:txBody>
          <a:bodyPr anchor="b"/>
          <a:p>
            <a:endParaRPr lang="zh-CN" altLang="en-US" dirty="0"/>
          </a:p>
        </p:txBody>
      </p:sp>
      <p:sp>
        <p:nvSpPr>
          <p:cNvPr id="20482" name="文本占位符 26626"/>
          <p:cNvSpPr>
            <a:spLocks noGrp="1"/>
          </p:cNvSpPr>
          <p:nvPr>
            <p:ph idx="1"/>
          </p:nvPr>
        </p:nvSpPr>
        <p:spPr>
          <a:ln/>
        </p:spPr>
        <p:txBody>
          <a:bodyPr anchor="t"/>
          <a:p>
            <a:endParaRPr lang="zh-CN" altLang="en-US" dirty="0"/>
          </a:p>
        </p:txBody>
      </p:sp>
      <p:pic>
        <p:nvPicPr>
          <p:cNvPr id="20483" name="图片 26627"/>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27649"/>
          <p:cNvSpPr>
            <a:spLocks noGrp="1"/>
          </p:cNvSpPr>
          <p:nvPr>
            <p:ph type="title"/>
          </p:nvPr>
        </p:nvSpPr>
        <p:spPr>
          <a:ln/>
        </p:spPr>
        <p:txBody>
          <a:bodyPr anchor="b"/>
          <a:p>
            <a:r>
              <a:rPr lang="en-US" altLang="zh-CN"/>
              <a:t>Stroop Effect</a:t>
            </a:r>
            <a:endParaRPr lang="en-US" altLang="zh-CN"/>
          </a:p>
        </p:txBody>
      </p:sp>
      <p:sp>
        <p:nvSpPr>
          <p:cNvPr id="21506" name="文本框 27650"/>
          <p:cNvSpPr txBox="1"/>
          <p:nvPr/>
        </p:nvSpPr>
        <p:spPr>
          <a:xfrm>
            <a:off x="1476375" y="1584325"/>
            <a:ext cx="3024188" cy="5273675"/>
          </a:xfrm>
          <a:prstGeom prst="rect">
            <a:avLst/>
          </a:prstGeom>
          <a:noFill/>
          <a:ln w="9525">
            <a:noFill/>
          </a:ln>
        </p:spPr>
        <p:txBody>
          <a:bodyPr anchor="t">
            <a:spAutoFit/>
          </a:bodyPr>
          <a:p>
            <a:pPr>
              <a:spcBef>
                <a:spcPct val="50000"/>
              </a:spcBef>
            </a:pPr>
            <a:r>
              <a:rPr lang="zh-CN" altLang="en-US" sz="4000" b="1">
                <a:solidFill>
                  <a:srgbClr val="FF66FF"/>
                </a:solidFill>
                <a:latin typeface="黑体" panose="02010609060101010101" pitchFamily="49" charset="-122"/>
                <a:ea typeface="黑体" panose="02010609060101010101" pitchFamily="49" charset="-122"/>
              </a:rPr>
              <a:t>橙</a:t>
            </a:r>
            <a:endParaRPr lang="zh-CN" altLang="en-US" sz="4000" b="1">
              <a:solidFill>
                <a:srgbClr val="FF66FF"/>
              </a:solidFill>
              <a:latin typeface="黑体" panose="02010609060101010101" pitchFamily="49" charset="-122"/>
              <a:ea typeface="黑体" panose="02010609060101010101" pitchFamily="49" charset="-122"/>
            </a:endParaRPr>
          </a:p>
          <a:p>
            <a:pPr>
              <a:spcBef>
                <a:spcPct val="50000"/>
              </a:spcBef>
            </a:pPr>
            <a:r>
              <a:rPr lang="zh-CN" altLang="en-US" sz="4000" b="1">
                <a:latin typeface="黑体" panose="02010609060101010101" pitchFamily="49" charset="-122"/>
                <a:ea typeface="黑体" panose="02010609060101010101" pitchFamily="49" charset="-122"/>
              </a:rPr>
              <a:t>红</a:t>
            </a:r>
            <a:endParaRPr lang="zh-CN" altLang="en-US" sz="4000" b="1">
              <a:latin typeface="黑体" panose="02010609060101010101" pitchFamily="49" charset="-122"/>
              <a:ea typeface="黑体" panose="02010609060101010101" pitchFamily="49" charset="-122"/>
            </a:endParaRPr>
          </a:p>
          <a:p>
            <a:pPr>
              <a:spcBef>
                <a:spcPct val="50000"/>
              </a:spcBef>
            </a:pPr>
            <a:r>
              <a:rPr lang="zh-CN" altLang="en-US" sz="4000" b="1">
                <a:solidFill>
                  <a:schemeClr val="hlink"/>
                </a:solidFill>
                <a:latin typeface="黑体" panose="02010609060101010101" pitchFamily="49" charset="-122"/>
                <a:ea typeface="黑体" panose="02010609060101010101" pitchFamily="49" charset="-122"/>
              </a:rPr>
              <a:t>绿 </a:t>
            </a:r>
            <a:endParaRPr lang="zh-CN" altLang="en-US" sz="4000" b="1">
              <a:solidFill>
                <a:schemeClr val="hlink"/>
              </a:solidFill>
              <a:latin typeface="黑体" panose="02010609060101010101" pitchFamily="49" charset="-122"/>
              <a:ea typeface="黑体" panose="02010609060101010101" pitchFamily="49" charset="-122"/>
            </a:endParaRPr>
          </a:p>
          <a:p>
            <a:pPr>
              <a:spcBef>
                <a:spcPct val="50000"/>
              </a:spcBef>
            </a:pPr>
            <a:r>
              <a:rPr lang="zh-CN" altLang="en-US" sz="4000" b="1">
                <a:solidFill>
                  <a:schemeClr val="bg2"/>
                </a:solidFill>
                <a:latin typeface="黑体" panose="02010609060101010101" pitchFamily="49" charset="-122"/>
                <a:ea typeface="黑体" panose="02010609060101010101" pitchFamily="49" charset="-122"/>
              </a:rPr>
              <a:t>黑 </a:t>
            </a:r>
            <a:endParaRPr lang="zh-CN" altLang="en-US" sz="4000" b="1">
              <a:solidFill>
                <a:schemeClr val="bg2"/>
              </a:solidFill>
              <a:latin typeface="黑体" panose="02010609060101010101" pitchFamily="49" charset="-122"/>
              <a:ea typeface="黑体" panose="02010609060101010101" pitchFamily="49" charset="-122"/>
            </a:endParaRPr>
          </a:p>
          <a:p>
            <a:pPr>
              <a:spcBef>
                <a:spcPct val="50000"/>
              </a:spcBef>
            </a:pPr>
            <a:r>
              <a:rPr lang="zh-CN" altLang="en-US" sz="4000" b="1">
                <a:solidFill>
                  <a:schemeClr val="accent2"/>
                </a:solidFill>
                <a:latin typeface="黑体" panose="02010609060101010101" pitchFamily="49" charset="-122"/>
                <a:ea typeface="黑体" panose="02010609060101010101" pitchFamily="49" charset="-122"/>
              </a:rPr>
              <a:t>蓝</a:t>
            </a:r>
            <a:endParaRPr lang="zh-CN" altLang="en-US" sz="4000" b="1">
              <a:solidFill>
                <a:schemeClr val="accent2"/>
              </a:solidFill>
              <a:latin typeface="黑体" panose="02010609060101010101" pitchFamily="49" charset="-122"/>
              <a:ea typeface="黑体" panose="02010609060101010101" pitchFamily="49" charset="-122"/>
            </a:endParaRPr>
          </a:p>
          <a:p>
            <a:pPr>
              <a:spcBef>
                <a:spcPct val="50000"/>
              </a:spcBef>
            </a:pPr>
            <a:r>
              <a:rPr lang="zh-CN" altLang="en-US" sz="4000" b="1">
                <a:solidFill>
                  <a:srgbClr val="FF6600"/>
                </a:solidFill>
                <a:latin typeface="黑体" panose="02010609060101010101" pitchFamily="49" charset="-122"/>
                <a:ea typeface="黑体" panose="02010609060101010101" pitchFamily="49" charset="-122"/>
              </a:rPr>
              <a:t>粉</a:t>
            </a:r>
            <a:endParaRPr lang="zh-CN" altLang="en-US" sz="4000" b="1">
              <a:solidFill>
                <a:srgbClr val="FF6600"/>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0241"/>
          <p:cNvSpPr>
            <a:spLocks noGrp="1"/>
          </p:cNvSpPr>
          <p:nvPr>
            <p:ph type="title"/>
          </p:nvPr>
        </p:nvSpPr>
        <p:spPr>
          <a:xfrm>
            <a:off x="457200" y="277813"/>
            <a:ext cx="8399463" cy="1139825"/>
          </a:xfrm>
          <a:ln/>
        </p:spPr>
        <p:txBody>
          <a:bodyPr anchor="b"/>
          <a:p>
            <a:r>
              <a:rPr lang="en-US" altLang="zh-CN" sz="4000"/>
              <a:t>5.2 Visual Interface Design Principles</a:t>
            </a:r>
            <a:endParaRPr lang="en-US" altLang="zh-CN" sz="4000"/>
          </a:p>
        </p:txBody>
      </p:sp>
      <p:pic>
        <p:nvPicPr>
          <p:cNvPr id="22530" name="图片 10242"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1265"/>
          <p:cNvSpPr>
            <a:spLocks noGrp="1"/>
          </p:cNvSpPr>
          <p:nvPr>
            <p:ph type="title"/>
          </p:nvPr>
        </p:nvSpPr>
        <p:spPr>
          <a:ln/>
        </p:spPr>
        <p:txBody>
          <a:bodyPr anchor="b"/>
          <a:p>
            <a:r>
              <a:rPr lang="en-US" altLang="zh-CN" sz="4000"/>
              <a:t>Guidelines for Good Graphic Design</a:t>
            </a:r>
            <a:endParaRPr lang="en-US" altLang="zh-CN" sz="4000"/>
          </a:p>
        </p:txBody>
      </p:sp>
      <p:sp>
        <p:nvSpPr>
          <p:cNvPr id="23554" name="文本占位符 11266"/>
          <p:cNvSpPr>
            <a:spLocks noGrp="1"/>
          </p:cNvSpPr>
          <p:nvPr>
            <p:ph idx="1"/>
          </p:nvPr>
        </p:nvSpPr>
        <p:spPr>
          <a:xfrm>
            <a:off x="468313" y="1628775"/>
            <a:ext cx="8229600" cy="4530725"/>
          </a:xfrm>
          <a:ln/>
        </p:spPr>
        <p:txBody>
          <a:bodyPr anchor="t"/>
          <a:p>
            <a:r>
              <a:rPr lang="zh-CN" altLang="en-US" dirty="0"/>
              <a:t>Simplicity（简单）</a:t>
            </a:r>
            <a:endParaRPr lang="zh-CN" altLang="en-US" dirty="0"/>
          </a:p>
          <a:p>
            <a:r>
              <a:rPr lang="zh-CN" altLang="en-US" dirty="0"/>
              <a:t>Contrast（对比）</a:t>
            </a:r>
            <a:endParaRPr lang="zh-CN" altLang="en-US" dirty="0"/>
          </a:p>
          <a:p>
            <a:r>
              <a:rPr lang="zh-CN" altLang="en-US" dirty="0"/>
              <a:t>White space（留白）</a:t>
            </a:r>
            <a:endParaRPr lang="zh-CN" altLang="en-US" dirty="0"/>
          </a:p>
          <a:p>
            <a:r>
              <a:rPr lang="zh-CN" altLang="en-US" dirty="0"/>
              <a:t>Alignment （对齐）</a:t>
            </a:r>
            <a:endParaRPr lang="zh-CN" altLang="en-US" dirty="0"/>
          </a:p>
          <a:p>
            <a:r>
              <a:rPr lang="zh-CN" altLang="en-US" dirty="0"/>
              <a:t>Grouping and Structure（分组与结构）</a:t>
            </a:r>
            <a:endParaRPr lang="zh-CN" alt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2289"/>
          <p:cNvSpPr>
            <a:spLocks noGrp="1"/>
          </p:cNvSpPr>
          <p:nvPr>
            <p:ph type="title"/>
          </p:nvPr>
        </p:nvSpPr>
        <p:spPr>
          <a:ln/>
        </p:spPr>
        <p:txBody>
          <a:bodyPr anchor="b"/>
          <a:p>
            <a:r>
              <a:rPr lang="en-US" altLang="zh-CN"/>
              <a:t>Simplicity</a:t>
            </a:r>
            <a:endParaRPr lang="en-US" altLang="zh-CN"/>
          </a:p>
        </p:txBody>
      </p:sp>
      <p:sp>
        <p:nvSpPr>
          <p:cNvPr id="24578" name="文本占位符 12290"/>
          <p:cNvSpPr>
            <a:spLocks noGrp="1"/>
          </p:cNvSpPr>
          <p:nvPr>
            <p:ph idx="1"/>
          </p:nvPr>
        </p:nvSpPr>
        <p:spPr>
          <a:ln/>
        </p:spPr>
        <p:txBody>
          <a:bodyPr anchor="t"/>
          <a:p>
            <a:pPr>
              <a:lnSpc>
                <a:spcPct val="90000"/>
              </a:lnSpc>
            </a:pPr>
            <a:r>
              <a:rPr lang="zh-CN" altLang="en-US" sz="2800" b="0"/>
              <a:t>“</a:t>
            </a:r>
            <a:r>
              <a:rPr lang="en-US" altLang="zh-CN" sz="2800" b="0"/>
              <a:t>Perfection is achieved not when there is nothing more to add, but when </a:t>
            </a:r>
            <a:r>
              <a:rPr lang="en-US" altLang="zh-CN" sz="2800" b="0">
                <a:solidFill>
                  <a:schemeClr val="tx2"/>
                </a:solidFill>
              </a:rPr>
              <a:t>there is nothing left to take away</a:t>
            </a:r>
            <a:r>
              <a:rPr lang="en-US" altLang="zh-CN" sz="2800" b="0"/>
              <a:t>.”</a:t>
            </a:r>
            <a:endParaRPr lang="en-US" altLang="zh-CN" sz="2800" b="0"/>
          </a:p>
          <a:p>
            <a:pPr>
              <a:lnSpc>
                <a:spcPct val="90000"/>
              </a:lnSpc>
            </a:pPr>
            <a:r>
              <a:rPr lang="en-US" altLang="zh-CN" sz="2800" b="0"/>
              <a:t>“Simplicity does not mean the absence of any décor… It only means that the décor should belong intimately to the design proper, and that anything foreign to it should be taken away.”</a:t>
            </a:r>
            <a:endParaRPr lang="en-US" altLang="zh-CN" sz="2800" b="0"/>
          </a:p>
          <a:p>
            <a:pPr>
              <a:lnSpc>
                <a:spcPct val="90000"/>
              </a:lnSpc>
            </a:pPr>
            <a:r>
              <a:rPr lang="en-US" altLang="zh-CN" sz="2800" b="0"/>
              <a:t>“Keep it simple, stupid.”</a:t>
            </a:r>
            <a:endParaRPr lang="en-US" altLang="zh-CN" sz="2800" b="0"/>
          </a:p>
          <a:p>
            <a:pPr>
              <a:lnSpc>
                <a:spcPct val="90000"/>
              </a:lnSpc>
            </a:pPr>
            <a:r>
              <a:rPr lang="en-US" altLang="zh-CN" sz="2800" b="0"/>
              <a:t>“Less is more.”</a:t>
            </a:r>
            <a:endParaRPr lang="en-US" altLang="zh-CN" sz="2800" b="0"/>
          </a:p>
          <a:p>
            <a:pPr>
              <a:lnSpc>
                <a:spcPct val="90000"/>
              </a:lnSpc>
            </a:pPr>
            <a:r>
              <a:rPr lang="en-US" altLang="zh-CN" sz="2800" b="0"/>
              <a:t>“When in doubt, leave it out.”</a:t>
            </a:r>
            <a:endParaRPr lang="en-US" altLang="zh-CN" sz="2800" b="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3313"/>
          <p:cNvSpPr>
            <a:spLocks noGrp="1"/>
          </p:cNvSpPr>
          <p:nvPr>
            <p:ph type="title"/>
          </p:nvPr>
        </p:nvSpPr>
        <p:spPr>
          <a:ln/>
        </p:spPr>
        <p:txBody>
          <a:bodyPr anchor="b"/>
          <a:p>
            <a:r>
              <a:rPr lang="en-US" altLang="zh-CN" sz="3600"/>
              <a:t>Techniques for Simplicity: Reduction</a:t>
            </a:r>
            <a:endParaRPr lang="en-US" altLang="zh-CN" sz="3600"/>
          </a:p>
        </p:txBody>
      </p:sp>
      <p:sp>
        <p:nvSpPr>
          <p:cNvPr id="25602" name="文本占位符 13314"/>
          <p:cNvSpPr>
            <a:spLocks noGrp="1"/>
          </p:cNvSpPr>
          <p:nvPr>
            <p:ph type="body" sz="half" idx="1"/>
          </p:nvPr>
        </p:nvSpPr>
        <p:spPr>
          <a:xfrm>
            <a:off x="468313" y="1628775"/>
            <a:ext cx="6130925" cy="4530725"/>
          </a:xfrm>
          <a:ln/>
        </p:spPr>
        <p:txBody>
          <a:bodyPr anchor="t"/>
          <a:p>
            <a:pPr>
              <a:buClr>
                <a:schemeClr val="bg2"/>
              </a:buClr>
              <a:buSzPct val="75000"/>
              <a:buFont typeface="Wingdings" panose="05000000000000000000" pitchFamily="2" charset="2"/>
            </a:pPr>
            <a:r>
              <a:rPr lang="en-US" altLang="zh-CN" sz="2800"/>
              <a:t>Remove inessential elements</a:t>
            </a:r>
            <a:endParaRPr lang="en-US" altLang="zh-CN" sz="2800"/>
          </a:p>
        </p:txBody>
      </p:sp>
      <p:pic>
        <p:nvPicPr>
          <p:cNvPr id="25603" name="图片 13315"/>
          <p:cNvPicPr>
            <a:picLocks noChangeAspect="1"/>
          </p:cNvPicPr>
          <p:nvPr/>
        </p:nvPicPr>
        <p:blipFill>
          <a:blip r:embed="rId1"/>
          <a:stretch>
            <a:fillRect/>
          </a:stretch>
        </p:blipFill>
        <p:spPr>
          <a:xfrm>
            <a:off x="6084888" y="3357563"/>
            <a:ext cx="2419350" cy="1890712"/>
          </a:xfrm>
          <a:prstGeom prst="rect">
            <a:avLst/>
          </a:prstGeom>
          <a:noFill/>
          <a:ln w="9525">
            <a:noFill/>
          </a:ln>
        </p:spPr>
      </p:pic>
      <p:pic>
        <p:nvPicPr>
          <p:cNvPr id="25604" name="图片 13316"/>
          <p:cNvPicPr>
            <a:picLocks noChangeAspect="1"/>
          </p:cNvPicPr>
          <p:nvPr/>
        </p:nvPicPr>
        <p:blipFill>
          <a:blip r:embed="rId2"/>
          <a:stretch>
            <a:fillRect/>
          </a:stretch>
        </p:blipFill>
        <p:spPr>
          <a:xfrm>
            <a:off x="1692275" y="2565400"/>
            <a:ext cx="2881313" cy="987425"/>
          </a:xfrm>
          <a:prstGeom prst="rect">
            <a:avLst/>
          </a:prstGeom>
          <a:noFill/>
          <a:ln w="9525">
            <a:noFill/>
          </a:ln>
        </p:spPr>
      </p:pic>
      <p:pic>
        <p:nvPicPr>
          <p:cNvPr id="25605" name="图片 13319"/>
          <p:cNvPicPr>
            <a:picLocks noChangeAspect="1"/>
          </p:cNvPicPr>
          <p:nvPr/>
        </p:nvPicPr>
        <p:blipFill>
          <a:blip r:embed="rId3"/>
          <a:stretch>
            <a:fillRect/>
          </a:stretch>
        </p:blipFill>
        <p:spPr>
          <a:xfrm>
            <a:off x="755650" y="4005263"/>
            <a:ext cx="4932363" cy="2268537"/>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55297"/>
          <p:cNvSpPr>
            <a:spLocks noGrp="1"/>
          </p:cNvSpPr>
          <p:nvPr>
            <p:ph type="title"/>
          </p:nvPr>
        </p:nvSpPr>
        <p:spPr>
          <a:ln/>
        </p:spPr>
        <p:txBody>
          <a:bodyPr anchor="b"/>
          <a:p>
            <a:r>
              <a:rPr lang="en-US" altLang="zh-CN"/>
              <a:t>Key Words</a:t>
            </a:r>
            <a:endParaRPr lang="en-US" altLang="zh-CN"/>
          </a:p>
        </p:txBody>
      </p:sp>
      <p:sp>
        <p:nvSpPr>
          <p:cNvPr id="7170" name="文本占位符 55298"/>
          <p:cNvSpPr>
            <a:spLocks noGrp="1"/>
          </p:cNvSpPr>
          <p:nvPr>
            <p:ph idx="1"/>
          </p:nvPr>
        </p:nvSpPr>
        <p:spPr>
          <a:ln/>
        </p:spPr>
        <p:txBody>
          <a:bodyPr anchor="t"/>
          <a:p>
            <a:pPr>
              <a:lnSpc>
                <a:spcPct val="90000"/>
              </a:lnSpc>
            </a:pPr>
            <a:r>
              <a:rPr lang="en-US" altLang="zh-CN"/>
              <a:t>Alignment</a:t>
            </a:r>
            <a:r>
              <a:rPr lang="zh-CN" altLang="en-US" dirty="0"/>
              <a:t>（对齐）</a:t>
            </a:r>
            <a:endParaRPr lang="zh-CN" altLang="en-US" dirty="0"/>
          </a:p>
          <a:p>
            <a:pPr>
              <a:lnSpc>
                <a:spcPct val="90000"/>
              </a:lnSpc>
            </a:pPr>
            <a:r>
              <a:rPr lang="en-US" altLang="zh-CN" err="1"/>
              <a:t>Associativity</a:t>
            </a:r>
            <a:r>
              <a:rPr lang="zh-CN" altLang="en-US" dirty="0"/>
              <a:t>（关联性）</a:t>
            </a:r>
            <a:endParaRPr lang="zh-CN" altLang="en-US" dirty="0"/>
          </a:p>
          <a:p>
            <a:pPr>
              <a:lnSpc>
                <a:spcPct val="90000"/>
              </a:lnSpc>
            </a:pPr>
            <a:r>
              <a:rPr lang="en-US" altLang="zh-CN"/>
              <a:t>Consistency</a:t>
            </a:r>
            <a:r>
              <a:rPr lang="zh-CN" altLang="en-US" dirty="0"/>
              <a:t>（一致性）</a:t>
            </a:r>
            <a:endParaRPr lang="zh-CN" altLang="en-US" dirty="0"/>
          </a:p>
          <a:p>
            <a:pPr>
              <a:lnSpc>
                <a:spcPct val="90000"/>
              </a:lnSpc>
            </a:pPr>
            <a:r>
              <a:rPr lang="en-US" altLang="zh-CN"/>
              <a:t>Reduction</a:t>
            </a:r>
            <a:r>
              <a:rPr lang="zh-CN" altLang="en-US" dirty="0"/>
              <a:t>（减少）</a:t>
            </a:r>
            <a:endParaRPr lang="zh-CN" altLang="en-US" dirty="0"/>
          </a:p>
          <a:p>
            <a:pPr>
              <a:lnSpc>
                <a:spcPct val="90000"/>
              </a:lnSpc>
            </a:pPr>
            <a:r>
              <a:rPr lang="en-US" altLang="zh-CN"/>
              <a:t>Regularity</a:t>
            </a:r>
            <a:r>
              <a:rPr lang="zh-CN" altLang="en-US" dirty="0"/>
              <a:t>（规律）</a:t>
            </a:r>
            <a:endParaRPr lang="zh-CN" altLang="en-US" dirty="0"/>
          </a:p>
          <a:p>
            <a:pPr>
              <a:lnSpc>
                <a:spcPct val="90000"/>
              </a:lnSpc>
            </a:pPr>
            <a:r>
              <a:rPr lang="en-US" altLang="zh-CN"/>
              <a:t>Proximity</a:t>
            </a:r>
            <a:r>
              <a:rPr lang="zh-CN" altLang="en-US" dirty="0"/>
              <a:t>（接近性）</a:t>
            </a:r>
            <a:endParaRPr lang="zh-CN" altLang="en-US" dirty="0"/>
          </a:p>
          <a:p>
            <a:pPr>
              <a:lnSpc>
                <a:spcPct val="90000"/>
              </a:lnSpc>
            </a:pPr>
            <a:r>
              <a:rPr lang="en-US" altLang="zh-CN"/>
              <a:t>Selectivity</a:t>
            </a:r>
            <a:r>
              <a:rPr lang="zh-CN" altLang="en-US" dirty="0"/>
              <a:t>（选择性）</a:t>
            </a:r>
            <a:endParaRPr lang="zh-CN" altLang="en-US" dirty="0"/>
          </a:p>
          <a:p>
            <a:pPr>
              <a:lnSpc>
                <a:spcPct val="90000"/>
              </a:lnSpc>
            </a:pPr>
            <a:r>
              <a:rPr lang="en-US" altLang="zh-CN"/>
              <a:t>Simplicity</a:t>
            </a:r>
            <a:r>
              <a:rPr lang="zh-CN" altLang="en-US" dirty="0"/>
              <a:t>（简单）</a:t>
            </a:r>
            <a:endParaRPr lang="zh-CN" altLang="en-US" dirty="0"/>
          </a:p>
          <a:p>
            <a:pPr>
              <a:lnSpc>
                <a:spcPct val="90000"/>
              </a:lnSpc>
            </a:pPr>
            <a:endParaRPr lang="en-US" altLang="zh-CN"/>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4337"/>
          <p:cNvSpPr>
            <a:spLocks noGrp="1"/>
          </p:cNvSpPr>
          <p:nvPr>
            <p:ph type="title"/>
          </p:nvPr>
        </p:nvSpPr>
        <p:spPr>
          <a:ln/>
        </p:spPr>
        <p:txBody>
          <a:bodyPr anchor="b"/>
          <a:p>
            <a:r>
              <a:rPr lang="en-US" altLang="zh-CN" sz="4100"/>
              <a:t>Techniques for Simplicity: Regularity</a:t>
            </a:r>
            <a:endParaRPr lang="en-US" altLang="zh-CN" sz="4100"/>
          </a:p>
        </p:txBody>
      </p:sp>
      <p:pic>
        <p:nvPicPr>
          <p:cNvPr id="26626" name="图片 14338"/>
          <p:cNvPicPr>
            <a:picLocks noChangeAspect="1"/>
          </p:cNvPicPr>
          <p:nvPr/>
        </p:nvPicPr>
        <p:blipFill>
          <a:blip r:embed="rId1"/>
          <a:stretch>
            <a:fillRect/>
          </a:stretch>
        </p:blipFill>
        <p:spPr>
          <a:xfrm>
            <a:off x="611188" y="2349500"/>
            <a:ext cx="8137525" cy="3135313"/>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5361"/>
          <p:cNvSpPr>
            <a:spLocks noGrp="1"/>
          </p:cNvSpPr>
          <p:nvPr>
            <p:ph type="title"/>
          </p:nvPr>
        </p:nvSpPr>
        <p:spPr>
          <a:ln/>
        </p:spPr>
        <p:txBody>
          <a:bodyPr anchor="b"/>
          <a:p>
            <a:r>
              <a:rPr lang="en-US" altLang="zh-CN" sz="4000"/>
              <a:t>Techniques for Simplicity: Double-Duty</a:t>
            </a:r>
            <a:endParaRPr lang="en-US" altLang="zh-CN" sz="4000"/>
          </a:p>
        </p:txBody>
      </p:sp>
      <p:sp>
        <p:nvSpPr>
          <p:cNvPr id="27650" name="文本占位符 15362"/>
          <p:cNvSpPr>
            <a:spLocks noGrp="1"/>
          </p:cNvSpPr>
          <p:nvPr>
            <p:ph idx="1"/>
          </p:nvPr>
        </p:nvSpPr>
        <p:spPr>
          <a:ln/>
        </p:spPr>
        <p:txBody>
          <a:bodyPr anchor="t"/>
          <a:p>
            <a:r>
              <a:rPr lang="en-US" altLang="zh-CN"/>
              <a:t>Combine elements for leverage</a:t>
            </a:r>
            <a:endParaRPr lang="en-US" altLang="zh-CN"/>
          </a:p>
          <a:p>
            <a:pPr lvl="1"/>
            <a:r>
              <a:rPr lang="en-US" altLang="zh-CN"/>
              <a:t>Find a way for one element to play multiple roles</a:t>
            </a:r>
            <a:endParaRPr lang="en-US" altLang="zh-CN"/>
          </a:p>
        </p:txBody>
      </p:sp>
      <p:pic>
        <p:nvPicPr>
          <p:cNvPr id="27651" name="图片 15363"/>
          <p:cNvPicPr>
            <a:picLocks noChangeAspect="1"/>
          </p:cNvPicPr>
          <p:nvPr/>
        </p:nvPicPr>
        <p:blipFill>
          <a:blip r:embed="rId1"/>
          <a:stretch>
            <a:fillRect/>
          </a:stretch>
        </p:blipFill>
        <p:spPr>
          <a:xfrm>
            <a:off x="7812088" y="3213100"/>
            <a:ext cx="320675" cy="2808288"/>
          </a:xfrm>
          <a:prstGeom prst="rect">
            <a:avLst/>
          </a:prstGeom>
          <a:noFill/>
          <a:ln w="9525">
            <a:noFill/>
          </a:ln>
        </p:spPr>
      </p:pic>
      <p:sp>
        <p:nvSpPr>
          <p:cNvPr id="27652" name="文本框 15364"/>
          <p:cNvSpPr txBox="1"/>
          <p:nvPr/>
        </p:nvSpPr>
        <p:spPr>
          <a:xfrm>
            <a:off x="5651500" y="4221163"/>
            <a:ext cx="2073275" cy="366712"/>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Scrollbar Thumb</a:t>
            </a:r>
            <a:endParaRPr lang="en-US" altLang="zh-CN">
              <a:latin typeface="Verdana" panose="020B0604030504040204" pitchFamily="34" charset="0"/>
              <a:ea typeface="宋体" panose="02010600030101010101" pitchFamily="2" charset="-122"/>
            </a:endParaRPr>
          </a:p>
        </p:txBody>
      </p:sp>
      <p:pic>
        <p:nvPicPr>
          <p:cNvPr id="27653" name="图片 15365"/>
          <p:cNvPicPr>
            <a:picLocks noChangeAspect="1"/>
          </p:cNvPicPr>
          <p:nvPr/>
        </p:nvPicPr>
        <p:blipFill>
          <a:blip r:embed="rId2"/>
          <a:stretch>
            <a:fillRect/>
          </a:stretch>
        </p:blipFill>
        <p:spPr>
          <a:xfrm>
            <a:off x="1403350" y="4076700"/>
            <a:ext cx="3240088" cy="1779588"/>
          </a:xfrm>
          <a:prstGeom prst="rect">
            <a:avLst/>
          </a:prstGeom>
          <a:noFill/>
          <a:ln w="9525">
            <a:noFill/>
          </a:ln>
        </p:spPr>
      </p:pic>
      <p:sp>
        <p:nvSpPr>
          <p:cNvPr id="27654" name="文本框 15366"/>
          <p:cNvSpPr txBox="1"/>
          <p:nvPr/>
        </p:nvSpPr>
        <p:spPr>
          <a:xfrm>
            <a:off x="2484438" y="3573463"/>
            <a:ext cx="1150937" cy="366712"/>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Title Bar</a:t>
            </a:r>
            <a:endParaRPr lang="en-US" altLang="zh-CN">
              <a:latin typeface="Verdana" panose="020B0604030504040204" pitchFamily="34" charset="0"/>
              <a:ea typeface="宋体" panose="02010600030101010101"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8673"/>
          <p:cNvSpPr>
            <a:spLocks noGrp="1"/>
          </p:cNvSpPr>
          <p:nvPr>
            <p:ph type="title"/>
          </p:nvPr>
        </p:nvSpPr>
        <p:spPr>
          <a:ln/>
        </p:spPr>
        <p:txBody>
          <a:bodyPr anchor="b"/>
          <a:p>
            <a:r>
              <a:rPr lang="en-US" altLang="zh-CN"/>
              <a:t>Techniques for Contrast</a:t>
            </a:r>
            <a:endParaRPr lang="en-US" altLang="zh-CN"/>
          </a:p>
        </p:txBody>
      </p:sp>
      <p:sp>
        <p:nvSpPr>
          <p:cNvPr id="28674" name="文本占位符 28674"/>
          <p:cNvSpPr>
            <a:spLocks noGrp="1"/>
          </p:cNvSpPr>
          <p:nvPr>
            <p:ph idx="1"/>
          </p:nvPr>
        </p:nvSpPr>
        <p:spPr>
          <a:ln/>
        </p:spPr>
        <p:txBody>
          <a:bodyPr anchor="t"/>
          <a:p>
            <a:r>
              <a:rPr lang="en-US" altLang="zh-CN" b="0"/>
              <a:t>Choose appropriate visual variables</a:t>
            </a:r>
            <a:endParaRPr lang="en-US" altLang="zh-CN" b="0"/>
          </a:p>
          <a:p>
            <a:r>
              <a:rPr lang="en-US" altLang="zh-CN" b="0"/>
              <a:t>Use as much length as possible</a:t>
            </a:r>
            <a:endParaRPr lang="en-US" altLang="zh-CN" b="0"/>
          </a:p>
          <a:p>
            <a:r>
              <a:rPr lang="en-US" altLang="zh-CN" b="0"/>
              <a:t>Sharpen distinctions for easier perception</a:t>
            </a:r>
            <a:endParaRPr lang="en-US" altLang="zh-CN" b="0"/>
          </a:p>
          <a:p>
            <a:pPr lvl="1"/>
            <a:r>
              <a:rPr lang="en-US" altLang="zh-CN" b="0"/>
              <a:t>Multiplicative scaling, not additive</a:t>
            </a:r>
            <a:endParaRPr lang="en-US" altLang="zh-CN" b="0"/>
          </a:p>
          <a:p>
            <a:pPr lvl="1"/>
            <a:r>
              <a:rPr lang="en-US" altLang="zh-CN" b="0"/>
              <a:t>Redundant coding where needed </a:t>
            </a:r>
            <a:endParaRPr lang="en-US" altLang="zh-CN" b="0"/>
          </a:p>
          <a:p>
            <a:pPr lvl="1"/>
            <a:r>
              <a:rPr lang="en-US" altLang="zh-CN" b="0"/>
              <a:t>Cartoonish exaggeration where needed</a:t>
            </a:r>
            <a:endParaRPr lang="en-US" altLang="zh-CN" b="0"/>
          </a:p>
          <a:p>
            <a:r>
              <a:rPr lang="en-US" altLang="zh-CN" b="0"/>
              <a:t>Use the “squint test”</a:t>
            </a:r>
            <a:endParaRPr lang="en-US" altLang="zh-CN" b="0"/>
          </a:p>
          <a:p>
            <a:endParaRPr lang="zh-CN" altLang="en-US" b="0"/>
          </a:p>
        </p:txBody>
      </p:sp>
      <p:pic>
        <p:nvPicPr>
          <p:cNvPr id="28675" name="图片 28675" descr="2006926123451%20(2)"/>
          <p:cNvPicPr>
            <a:picLocks noChangeAspect="1"/>
          </p:cNvPicPr>
          <p:nvPr/>
        </p:nvPicPr>
        <p:blipFill>
          <a:blip r:embed="rId1"/>
          <a:stretch>
            <a:fillRect/>
          </a:stretch>
        </p:blipFill>
        <p:spPr>
          <a:xfrm>
            <a:off x="6084888" y="5033963"/>
            <a:ext cx="2286000" cy="1824037"/>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29697"/>
          <p:cNvSpPr>
            <a:spLocks noGrp="1"/>
          </p:cNvSpPr>
          <p:nvPr>
            <p:ph type="title"/>
          </p:nvPr>
        </p:nvSpPr>
        <p:spPr>
          <a:ln/>
        </p:spPr>
        <p:txBody>
          <a:bodyPr anchor="b"/>
          <a:p>
            <a:r>
              <a:rPr lang="en-US" altLang="zh-CN" sz="4000"/>
              <a:t>Choosing Visual Variables for a Display</a:t>
            </a:r>
            <a:endParaRPr lang="en-US" altLang="zh-CN" sz="4000"/>
          </a:p>
        </p:txBody>
      </p:sp>
      <p:pic>
        <p:nvPicPr>
          <p:cNvPr id="29698" name="图片 29698"/>
          <p:cNvPicPr>
            <a:picLocks noChangeAspect="1"/>
          </p:cNvPicPr>
          <p:nvPr/>
        </p:nvPicPr>
        <p:blipFill>
          <a:blip r:embed="rId1"/>
          <a:stretch>
            <a:fillRect/>
          </a:stretch>
        </p:blipFill>
        <p:spPr>
          <a:xfrm>
            <a:off x="250825" y="1844675"/>
            <a:ext cx="8713788" cy="3816350"/>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30721"/>
          <p:cNvSpPr>
            <a:spLocks noGrp="1"/>
          </p:cNvSpPr>
          <p:nvPr>
            <p:ph type="title"/>
          </p:nvPr>
        </p:nvSpPr>
        <p:spPr>
          <a:ln/>
        </p:spPr>
        <p:txBody>
          <a:bodyPr anchor="b"/>
          <a:p>
            <a:r>
              <a:rPr lang="en-US" altLang="zh-CN" sz="4000"/>
              <a:t>Designing Information Displays</a:t>
            </a:r>
            <a:endParaRPr lang="en-US" altLang="zh-CN" sz="4000"/>
          </a:p>
        </p:txBody>
      </p:sp>
      <p:pic>
        <p:nvPicPr>
          <p:cNvPr id="30722" name="图片 30724"/>
          <p:cNvPicPr>
            <a:picLocks noChangeAspect="1"/>
          </p:cNvPicPr>
          <p:nvPr/>
        </p:nvPicPr>
        <p:blipFill>
          <a:blip r:embed="rId1"/>
          <a:stretch>
            <a:fillRect/>
          </a:stretch>
        </p:blipFill>
        <p:spPr>
          <a:xfrm>
            <a:off x="395288" y="3540125"/>
            <a:ext cx="8497887" cy="1617663"/>
          </a:xfrm>
          <a:prstGeom prst="rect">
            <a:avLst/>
          </a:prstGeom>
          <a:noFill/>
          <a:ln w="38100" cap="flat" cmpd="sng">
            <a:solidFill>
              <a:schemeClr val="bg2"/>
            </a:solidFill>
            <a:prstDash val="solid"/>
            <a:miter/>
            <a:headEnd type="none" w="med" len="med"/>
            <a:tailEnd type="none" w="med" len="med"/>
          </a:ln>
        </p:spPr>
      </p:pic>
      <p:pic>
        <p:nvPicPr>
          <p:cNvPr id="30723" name="图片 30725"/>
          <p:cNvPicPr>
            <a:picLocks noChangeAspect="1"/>
          </p:cNvPicPr>
          <p:nvPr/>
        </p:nvPicPr>
        <p:blipFill>
          <a:blip r:embed="rId2"/>
          <a:stretch>
            <a:fillRect/>
          </a:stretch>
        </p:blipFill>
        <p:spPr>
          <a:xfrm>
            <a:off x="395288" y="5300663"/>
            <a:ext cx="8497887" cy="1447800"/>
          </a:xfrm>
          <a:prstGeom prst="rect">
            <a:avLst/>
          </a:prstGeom>
          <a:noFill/>
          <a:ln w="38100" cap="flat" cmpd="sng">
            <a:solidFill>
              <a:schemeClr val="bg2"/>
            </a:solidFill>
            <a:prstDash val="solid"/>
            <a:miter/>
            <a:headEnd type="none" w="med" len="med"/>
            <a:tailEnd type="none" w="med" len="med"/>
          </a:ln>
        </p:spPr>
      </p:pic>
      <p:sp>
        <p:nvSpPr>
          <p:cNvPr id="30724" name="文本框 30727"/>
          <p:cNvSpPr txBox="1"/>
          <p:nvPr/>
        </p:nvSpPr>
        <p:spPr>
          <a:xfrm>
            <a:off x="395288" y="1557338"/>
            <a:ext cx="8497887" cy="1871662"/>
          </a:xfrm>
          <a:prstGeom prst="rect">
            <a:avLst/>
          </a:prstGeom>
          <a:noFill/>
          <a:ln w="38100" cap="flat" cmpd="sng">
            <a:solidFill>
              <a:schemeClr val="bg2"/>
            </a:solidFill>
            <a:prstDash val="solid"/>
            <a:miter/>
            <a:headEnd type="none" w="med" len="med"/>
            <a:tailEnd type="none" w="med" len="med"/>
          </a:ln>
        </p:spPr>
        <p:txBody>
          <a:bodyPr anchor="t"/>
          <a:p>
            <a:r>
              <a:rPr lang="en-US" altLang="zh-CN" b="1">
                <a:latin typeface="Times New Roman" panose="02020603050405020304" pitchFamily="18" charset="0"/>
                <a:ea typeface="宋体" panose="02010600030101010101" pitchFamily="2" charset="-122"/>
              </a:rPr>
              <a:t>Title:</a:t>
            </a:r>
            <a:r>
              <a:rPr lang="en-US" altLang="zh-CN">
                <a:latin typeface="Times New Roman" panose="02020603050405020304" pitchFamily="18" charset="0"/>
                <a:ea typeface="宋体" panose="02010600030101010101" pitchFamily="2" charset="-122"/>
              </a:rPr>
              <a:t> HCI </a:t>
            </a:r>
            <a:r>
              <a:rPr lang="en-US" altLang="zh-CN" err="1">
                <a:latin typeface="Times New Roman" panose="02020603050405020304" pitchFamily="18" charset="0"/>
                <a:ea typeface="宋体" panose="02010600030101010101" pitchFamily="2" charset="-122"/>
              </a:rPr>
              <a:t>Bibliography:Human</a:t>
            </a:r>
            <a:r>
              <a:rPr lang="en-US" altLang="zh-CN">
                <a:latin typeface="Times New Roman" panose="02020603050405020304" pitchFamily="18" charset="0"/>
                <a:ea typeface="宋体" panose="02010600030101010101" pitchFamily="2" charset="-122"/>
              </a:rPr>
              <a:t>-Computer Interaction </a:t>
            </a:r>
            <a:r>
              <a:rPr lang="en-US" altLang="zh-CN" err="1">
                <a:latin typeface="Times New Roman" panose="02020603050405020304" pitchFamily="18" charset="0"/>
                <a:ea typeface="宋体" panose="02010600030101010101" pitchFamily="2" charset="-122"/>
              </a:rPr>
              <a:t>Resouces</a:t>
            </a:r>
            <a:endParaRPr lang="en-US" altLang="zh-CN">
              <a:latin typeface="Times New Roman" panose="02020603050405020304" pitchFamily="18" charset="0"/>
              <a:ea typeface="宋体" panose="02010600030101010101" pitchFamily="2" charset="-122"/>
            </a:endParaRPr>
          </a:p>
          <a:p>
            <a:endParaRPr lang="en-US" altLang="zh-CN" sz="800">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Summary:</a:t>
            </a:r>
            <a:r>
              <a:rPr lang="en-US" altLang="zh-CN">
                <a:latin typeface="Times New Roman" panose="02020603050405020304" pitchFamily="18" charset="0"/>
                <a:ea typeface="宋体" panose="02010600030101010101" pitchFamily="2" charset="-122"/>
              </a:rPr>
              <a:t> The HCI </a:t>
            </a:r>
            <a:r>
              <a:rPr lang="en-US" altLang="zh-CN" err="1">
                <a:latin typeface="Times New Roman" panose="02020603050405020304" pitchFamily="18" charset="0"/>
                <a:ea typeface="宋体" panose="02010600030101010101" pitchFamily="2" charset="-122"/>
              </a:rPr>
              <a:t>Bibliography(HCIBIB</a:t>
            </a:r>
            <a:r>
              <a:rPr lang="en-US" altLang="zh-CN">
                <a:latin typeface="Times New Roman" panose="02020603050405020304" pitchFamily="18" charset="0"/>
                <a:ea typeface="宋体" panose="02010600030101010101" pitchFamily="2" charset="-122"/>
              </a:rPr>
              <a:t>) is a free-access </a:t>
            </a:r>
            <a:r>
              <a:rPr lang="en-US" altLang="zh-CN" err="1">
                <a:latin typeface="Times New Roman" panose="02020603050405020304" pitchFamily="18" charset="0"/>
                <a:ea typeface="宋体" panose="02010600030101010101" pitchFamily="2" charset="-122"/>
              </a:rPr>
              <a:t>bibliograhy</a:t>
            </a:r>
            <a:r>
              <a:rPr lang="en-US" altLang="zh-CN">
                <a:latin typeface="Times New Roman" panose="02020603050405020304" pitchFamily="18" charset="0"/>
                <a:ea typeface="宋体" panose="02010600030101010101" pitchFamily="2" charset="-122"/>
              </a:rPr>
              <a:t> on </a:t>
            </a:r>
            <a:r>
              <a:rPr lang="en-US" altLang="zh-CN" err="1">
                <a:latin typeface="Times New Roman" panose="02020603050405020304" pitchFamily="18" charset="0"/>
                <a:ea typeface="宋体" panose="02010600030101010101" pitchFamily="2" charset="-122"/>
              </a:rPr>
              <a:t>Humman</a:t>
            </a:r>
            <a:r>
              <a:rPr lang="en-US" altLang="zh-CN">
                <a:latin typeface="Times New Roman" panose="02020603050405020304" pitchFamily="18" charset="0"/>
                <a:ea typeface="宋体" panose="02010600030101010101" pitchFamily="2" charset="-122"/>
              </a:rPr>
              <a:t>-Computer Interaction, with over 70,000 records in a searchable </a:t>
            </a:r>
            <a:r>
              <a:rPr lang="en-US" altLang="zh-CN" err="1">
                <a:latin typeface="Times New Roman" panose="02020603050405020304" pitchFamily="18" charset="0"/>
                <a:ea typeface="宋体" panose="02010600030101010101" pitchFamily="2" charset="-122"/>
              </a:rPr>
              <a:t>databse</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a:p>
            <a:endParaRPr lang="en-US" altLang="zh-CN" sz="800">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Keywords:</a:t>
            </a:r>
            <a:r>
              <a:rPr lang="en-US" altLang="zh-CN">
                <a:latin typeface="Times New Roman" panose="02020603050405020304" pitchFamily="18" charset="0"/>
                <a:ea typeface="宋体" panose="02010600030101010101" pitchFamily="2" charset="-122"/>
              </a:rPr>
              <a:t> HCI</a:t>
            </a:r>
            <a:endParaRPr lang="en-US" altLang="zh-CN">
              <a:latin typeface="Times New Roman" panose="02020603050405020304" pitchFamily="18" charset="0"/>
              <a:ea typeface="宋体" panose="02010600030101010101" pitchFamily="2" charset="-122"/>
            </a:endParaRPr>
          </a:p>
          <a:p>
            <a:endParaRPr lang="en-US" altLang="zh-CN" sz="800">
              <a:latin typeface="Times New Roman" panose="02020603050405020304" pitchFamily="18" charset="0"/>
              <a:ea typeface="宋体" panose="02010600030101010101" pitchFamily="2" charset="-122"/>
            </a:endParaRPr>
          </a:p>
          <a:p>
            <a:r>
              <a:rPr lang="en-US" altLang="zh-CN" b="1">
                <a:latin typeface="Times New Roman" panose="02020603050405020304" pitchFamily="18" charset="0"/>
                <a:ea typeface="宋体" panose="02010600030101010101" pitchFamily="2" charset="-122"/>
              </a:rPr>
              <a:t>URL:</a:t>
            </a:r>
            <a:r>
              <a:rPr lang="en-US" altLang="zh-CN">
                <a:latin typeface="Times New Roman" panose="02020603050405020304" pitchFamily="18" charset="0"/>
                <a:ea typeface="宋体" panose="02010600030101010101" pitchFamily="2" charset="-122"/>
              </a:rPr>
              <a:t> </a:t>
            </a:r>
            <a:r>
              <a:rPr lang="en-US" altLang="zh-CN" err="1">
                <a:latin typeface="Times New Roman" panose="02020603050405020304" pitchFamily="18" charset="0"/>
                <a:ea typeface="宋体" panose="02010600030101010101" pitchFamily="2" charset="-122"/>
              </a:rPr>
              <a:t>www.hcibib.org</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31745"/>
          <p:cNvSpPr>
            <a:spLocks noGrp="1"/>
          </p:cNvSpPr>
          <p:nvPr>
            <p:ph type="title"/>
          </p:nvPr>
        </p:nvSpPr>
        <p:spPr>
          <a:ln/>
        </p:spPr>
        <p:txBody>
          <a:bodyPr anchor="b"/>
          <a:p>
            <a:r>
              <a:rPr lang="en-US" altLang="zh-CN"/>
              <a:t>Contrast in Publication Styles</a:t>
            </a:r>
            <a:endParaRPr lang="en-US" altLang="zh-CN"/>
          </a:p>
        </p:txBody>
      </p:sp>
      <p:sp>
        <p:nvSpPr>
          <p:cNvPr id="31746" name="文本占位符 31746"/>
          <p:cNvSpPr>
            <a:spLocks noGrp="1"/>
          </p:cNvSpPr>
          <p:nvPr>
            <p:ph idx="1"/>
          </p:nvPr>
        </p:nvSpPr>
        <p:spPr>
          <a:xfrm>
            <a:off x="0" y="1557338"/>
            <a:ext cx="8964613" cy="4530725"/>
          </a:xfrm>
          <a:ln/>
        </p:spPr>
        <p:txBody>
          <a:bodyPr anchor="t"/>
          <a:p>
            <a:pPr algn="ctr">
              <a:buNone/>
            </a:pPr>
            <a:r>
              <a:rPr lang="en-US" altLang="zh-CN" sz="3600"/>
              <a:t>Title</a:t>
            </a:r>
            <a:endParaRPr lang="en-US" altLang="zh-CN" sz="3600"/>
          </a:p>
          <a:p>
            <a:pPr>
              <a:buNone/>
            </a:pPr>
            <a:r>
              <a:rPr lang="en-US" altLang="zh-CN" sz="2400"/>
              <a:t>    Heading </a:t>
            </a:r>
            <a:endParaRPr lang="en-US" altLang="zh-CN" sz="2400"/>
          </a:p>
          <a:p>
            <a:pPr>
              <a:buNone/>
            </a:pPr>
            <a:r>
              <a:rPr lang="en-US" altLang="zh-CN" sz="2000" b="0"/>
              <a:t>     This is body text. It’s smaller than the heading, lighter in weight, and longer in line length. We’ve also changed its shape to a serif font, because serifs make small text easier to read. Redundant encoding produces an effective contrast that makes it easy to scan the headings and distinguish headings from body text.</a:t>
            </a:r>
            <a:r>
              <a:rPr lang="en-US" altLang="zh-CN" sz="2000" b="0" baseline="30000"/>
              <a:t>1</a:t>
            </a:r>
            <a:endParaRPr lang="en-US" altLang="zh-CN" sz="2000" b="0"/>
          </a:p>
        </p:txBody>
      </p:sp>
      <p:sp>
        <p:nvSpPr>
          <p:cNvPr id="31747" name="矩形 31747"/>
          <p:cNvSpPr/>
          <p:nvPr/>
        </p:nvSpPr>
        <p:spPr>
          <a:xfrm>
            <a:off x="3635375" y="4292600"/>
            <a:ext cx="2089150" cy="647700"/>
          </a:xfrm>
          <a:prstGeom prst="rect">
            <a:avLst/>
          </a:prstGeom>
          <a:noFill/>
          <a:ln w="952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1748" name="文本框 31748"/>
          <p:cNvSpPr txBox="1"/>
          <p:nvPr/>
        </p:nvSpPr>
        <p:spPr>
          <a:xfrm rot="-10800000" flipV="1">
            <a:off x="3203575" y="4941888"/>
            <a:ext cx="3384550" cy="730250"/>
          </a:xfrm>
          <a:prstGeom prst="rect">
            <a:avLst/>
          </a:prstGeom>
          <a:noFill/>
          <a:ln w="9525">
            <a:noFill/>
          </a:ln>
        </p:spPr>
        <p:txBody>
          <a:bodyPr anchor="t">
            <a:spAutoFit/>
          </a:bodyPr>
          <a:p>
            <a:r>
              <a:rPr lang="en-US" altLang="zh-CN" sz="1400">
                <a:latin typeface="Arial" panose="020B0604020202020204" pitchFamily="34" charset="0"/>
                <a:ea typeface="宋体" panose="02010600030101010101" pitchFamily="2" charset="-122"/>
              </a:rPr>
              <a:t>Figure 1. This is a caption, which is smaller than body text, and set off by position, centering, and line length.</a:t>
            </a:r>
            <a:endParaRPr lang="en-US" altLang="zh-CN" sz="1400">
              <a:latin typeface="Arial" panose="020B0604020202020204" pitchFamily="34" charset="0"/>
              <a:ea typeface="宋体" panose="02010600030101010101" pitchFamily="2" charset="-122"/>
            </a:endParaRPr>
          </a:p>
        </p:txBody>
      </p:sp>
      <p:sp>
        <p:nvSpPr>
          <p:cNvPr id="31749" name="文本框 31749"/>
          <p:cNvSpPr txBox="1"/>
          <p:nvPr/>
        </p:nvSpPr>
        <p:spPr>
          <a:xfrm>
            <a:off x="468313" y="6308725"/>
            <a:ext cx="6624637" cy="274638"/>
          </a:xfrm>
          <a:prstGeom prst="rect">
            <a:avLst/>
          </a:prstGeom>
          <a:noFill/>
          <a:ln w="9525">
            <a:noFill/>
          </a:ln>
        </p:spPr>
        <p:txBody>
          <a:bodyPr anchor="t">
            <a:spAutoFit/>
          </a:bodyPr>
          <a:p>
            <a:pPr>
              <a:spcBef>
                <a:spcPct val="50000"/>
              </a:spcBef>
            </a:pPr>
            <a:r>
              <a:rPr lang="en-US" altLang="zh-CN" sz="1200" baseline="30000">
                <a:latin typeface="Arial" panose="020B0604020202020204" pitchFamily="34" charset="0"/>
                <a:ea typeface="宋体" panose="02010600030101010101" pitchFamily="2" charset="-122"/>
              </a:rPr>
              <a:t>1 </a:t>
            </a:r>
            <a:r>
              <a:rPr lang="en-US" altLang="zh-CN" sz="1200">
                <a:latin typeface="Arial" panose="020B0604020202020204" pitchFamily="34" charset="0"/>
                <a:ea typeface="宋体" panose="02010600030101010101" pitchFamily="2" charset="-122"/>
              </a:rPr>
              <a:t>This is footnote. It’s even smaller, and positioned at the bottom of the page.</a:t>
            </a:r>
            <a:endParaRPr lang="en-US" altLang="zh-CN" sz="1200">
              <a:latin typeface="Arial" panose="020B0604020202020204" pitchFamily="34" charset="0"/>
              <a:ea typeface="宋体" panose="02010600030101010101"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32769"/>
          <p:cNvSpPr>
            <a:spLocks noGrp="1"/>
          </p:cNvSpPr>
          <p:nvPr>
            <p:ph type="title"/>
          </p:nvPr>
        </p:nvSpPr>
        <p:spPr>
          <a:ln/>
        </p:spPr>
        <p:txBody>
          <a:bodyPr anchor="b"/>
          <a:p>
            <a:r>
              <a:rPr lang="en-US" altLang="zh-CN"/>
              <a:t>Contrast Problems</a:t>
            </a:r>
            <a:endParaRPr lang="en-US" altLang="zh-CN"/>
          </a:p>
        </p:txBody>
      </p:sp>
      <p:pic>
        <p:nvPicPr>
          <p:cNvPr id="32770" name="图片 32770"/>
          <p:cNvPicPr>
            <a:picLocks noChangeAspect="1"/>
          </p:cNvPicPr>
          <p:nvPr/>
        </p:nvPicPr>
        <p:blipFill>
          <a:blip r:embed="rId1"/>
          <a:stretch>
            <a:fillRect/>
          </a:stretch>
        </p:blipFill>
        <p:spPr>
          <a:xfrm>
            <a:off x="250825" y="2005013"/>
            <a:ext cx="8820150" cy="3944937"/>
          </a:xfrm>
          <a:prstGeom prst="rect">
            <a:avLst/>
          </a:prstGeom>
          <a:noFill/>
          <a:ln w="9525">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33793"/>
          <p:cNvSpPr>
            <a:spLocks noGrp="1"/>
          </p:cNvSpPr>
          <p:nvPr>
            <p:ph type="title"/>
          </p:nvPr>
        </p:nvSpPr>
        <p:spPr>
          <a:ln/>
        </p:spPr>
        <p:txBody>
          <a:bodyPr anchor="b"/>
          <a:p>
            <a:r>
              <a:rPr lang="en-US" altLang="zh-CN"/>
              <a:t>White Space</a:t>
            </a:r>
            <a:endParaRPr lang="en-US" altLang="zh-CN"/>
          </a:p>
        </p:txBody>
      </p:sp>
      <p:sp>
        <p:nvSpPr>
          <p:cNvPr id="33794" name="文本占位符 33794"/>
          <p:cNvSpPr>
            <a:spLocks noGrp="1"/>
          </p:cNvSpPr>
          <p:nvPr>
            <p:ph idx="1"/>
          </p:nvPr>
        </p:nvSpPr>
        <p:spPr>
          <a:ln/>
        </p:spPr>
        <p:txBody>
          <a:bodyPr anchor="t"/>
          <a:p>
            <a:pPr>
              <a:lnSpc>
                <a:spcPct val="90000"/>
              </a:lnSpc>
            </a:pPr>
            <a:r>
              <a:rPr lang="en-US" altLang="zh-CN" b="0"/>
              <a:t>Use white space for grouping, instead of lines</a:t>
            </a:r>
            <a:endParaRPr lang="en-US" altLang="zh-CN" b="0"/>
          </a:p>
          <a:p>
            <a:pPr>
              <a:lnSpc>
                <a:spcPct val="90000"/>
              </a:lnSpc>
            </a:pPr>
            <a:r>
              <a:rPr lang="en-US" altLang="zh-CN" b="0"/>
              <a:t>Use margins to draw eye around design</a:t>
            </a:r>
            <a:endParaRPr lang="en-US" altLang="zh-CN" b="0"/>
          </a:p>
          <a:p>
            <a:pPr>
              <a:lnSpc>
                <a:spcPct val="90000"/>
              </a:lnSpc>
            </a:pPr>
            <a:r>
              <a:rPr lang="en-US" altLang="zh-CN" b="0"/>
              <a:t>Integrate figure and ground</a:t>
            </a:r>
            <a:endParaRPr lang="en-US" altLang="zh-CN" b="0"/>
          </a:p>
          <a:p>
            <a:pPr lvl="1">
              <a:lnSpc>
                <a:spcPct val="90000"/>
              </a:lnSpc>
            </a:pPr>
            <a:r>
              <a:rPr lang="en-US" altLang="zh-CN" b="0"/>
              <a:t>Object should be scaled proportionally to its background</a:t>
            </a:r>
            <a:endParaRPr lang="en-US" altLang="zh-CN" b="0"/>
          </a:p>
          <a:p>
            <a:pPr>
              <a:lnSpc>
                <a:spcPct val="90000"/>
              </a:lnSpc>
            </a:pPr>
            <a:r>
              <a:rPr lang="en-US" altLang="zh-CN" b="0"/>
              <a:t>Don’t crowd controls together</a:t>
            </a:r>
            <a:endParaRPr lang="en-US" altLang="zh-CN" b="0"/>
          </a:p>
          <a:p>
            <a:pPr lvl="1">
              <a:lnSpc>
                <a:spcPct val="90000"/>
              </a:lnSpc>
            </a:pPr>
            <a:r>
              <a:rPr lang="en-US" altLang="zh-CN" b="0"/>
              <a:t>Crowding creates spatial tension and inhibits scanning</a:t>
            </a:r>
            <a:endParaRPr lang="en-US" altLang="zh-CN" b="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34817"/>
          <p:cNvSpPr>
            <a:spLocks noGrp="1"/>
          </p:cNvSpPr>
          <p:nvPr>
            <p:ph type="title"/>
          </p:nvPr>
        </p:nvSpPr>
        <p:spPr>
          <a:ln/>
        </p:spPr>
        <p:txBody>
          <a:bodyPr anchor="b"/>
          <a:p>
            <a:r>
              <a:rPr lang="zh-CN" altLang="en-US" dirty="0"/>
              <a:t>W</a:t>
            </a:r>
            <a:r>
              <a:rPr lang="en-US" altLang="zh-CN" err="1"/>
              <a:t>hite</a:t>
            </a:r>
            <a:r>
              <a:rPr lang="en-US" altLang="zh-CN"/>
              <a:t> </a:t>
            </a:r>
            <a:r>
              <a:rPr lang="zh-CN" altLang="en-US" dirty="0"/>
              <a:t>S</a:t>
            </a:r>
            <a:r>
              <a:rPr lang="en-US" altLang="zh-CN"/>
              <a:t>pace - Space to S</a:t>
            </a:r>
            <a:r>
              <a:rPr lang="zh-CN" altLang="en-US" dirty="0"/>
              <a:t>eparate</a:t>
            </a:r>
            <a:endParaRPr lang="zh-CN" altLang="en-US" dirty="0"/>
          </a:p>
        </p:txBody>
      </p:sp>
      <p:sp>
        <p:nvSpPr>
          <p:cNvPr id="34818" name="文本占位符 34818"/>
          <p:cNvSpPr>
            <a:spLocks noGrp="1"/>
          </p:cNvSpPr>
          <p:nvPr>
            <p:ph idx="1"/>
          </p:nvPr>
        </p:nvSpPr>
        <p:spPr>
          <a:ln/>
        </p:spPr>
        <p:txBody>
          <a:bodyPr anchor="t"/>
          <a:p>
            <a:endParaRPr lang="zh-CN" altLang="en-US" dirty="0"/>
          </a:p>
        </p:txBody>
      </p:sp>
      <p:grpSp>
        <p:nvGrpSpPr>
          <p:cNvPr id="34819" name="组合 34819"/>
          <p:cNvGrpSpPr/>
          <p:nvPr/>
        </p:nvGrpSpPr>
        <p:grpSpPr>
          <a:xfrm>
            <a:off x="3059113" y="2492375"/>
            <a:ext cx="3200400" cy="3352800"/>
            <a:chOff x="0" y="0"/>
            <a:chExt cx="2016" cy="2112"/>
          </a:xfrm>
        </p:grpSpPr>
        <p:sp>
          <p:nvSpPr>
            <p:cNvPr id="34820" name="矩形 34820"/>
            <p:cNvSpPr/>
            <p:nvPr/>
          </p:nvSpPr>
          <p:spPr>
            <a:xfrm>
              <a:off x="0" y="0"/>
              <a:ext cx="2016" cy="576"/>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4821" name="矩形 34821"/>
            <p:cNvSpPr/>
            <p:nvPr/>
          </p:nvSpPr>
          <p:spPr>
            <a:xfrm>
              <a:off x="0" y="768"/>
              <a:ext cx="2016" cy="576"/>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4822" name="矩形 34822"/>
            <p:cNvSpPr/>
            <p:nvPr/>
          </p:nvSpPr>
          <p:spPr>
            <a:xfrm>
              <a:off x="0" y="1536"/>
              <a:ext cx="2016" cy="576"/>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35841"/>
          <p:cNvSpPr>
            <a:spLocks noGrp="1"/>
          </p:cNvSpPr>
          <p:nvPr>
            <p:ph type="title"/>
          </p:nvPr>
        </p:nvSpPr>
        <p:spPr>
          <a:ln/>
        </p:spPr>
        <p:txBody>
          <a:bodyPr anchor="b"/>
          <a:p>
            <a:r>
              <a:rPr lang="zh-CN" altLang="en-US" dirty="0"/>
              <a:t>W</a:t>
            </a:r>
            <a:r>
              <a:rPr lang="en-US" altLang="zh-CN" err="1"/>
              <a:t>hite</a:t>
            </a:r>
            <a:r>
              <a:rPr lang="en-US" altLang="zh-CN"/>
              <a:t> </a:t>
            </a:r>
            <a:r>
              <a:rPr lang="zh-CN" altLang="en-US" dirty="0"/>
              <a:t>S</a:t>
            </a:r>
            <a:r>
              <a:rPr lang="en-US" altLang="zh-CN"/>
              <a:t>pace - Space to Structure</a:t>
            </a:r>
            <a:endParaRPr lang="zh-CN" altLang="en-US" dirty="0"/>
          </a:p>
        </p:txBody>
      </p:sp>
      <p:sp>
        <p:nvSpPr>
          <p:cNvPr id="35842" name="文本占位符 35842"/>
          <p:cNvSpPr>
            <a:spLocks noGrp="1"/>
          </p:cNvSpPr>
          <p:nvPr>
            <p:ph idx="1"/>
          </p:nvPr>
        </p:nvSpPr>
        <p:spPr>
          <a:ln/>
        </p:spPr>
        <p:txBody>
          <a:bodyPr anchor="t"/>
          <a:p>
            <a:endParaRPr lang="zh-CN" altLang="en-US" dirty="0"/>
          </a:p>
        </p:txBody>
      </p:sp>
      <p:grpSp>
        <p:nvGrpSpPr>
          <p:cNvPr id="35843" name="组合 35843"/>
          <p:cNvGrpSpPr/>
          <p:nvPr/>
        </p:nvGrpSpPr>
        <p:grpSpPr>
          <a:xfrm>
            <a:off x="1828800" y="2438400"/>
            <a:ext cx="5486400" cy="3276600"/>
            <a:chOff x="0" y="0"/>
            <a:chExt cx="3456" cy="2064"/>
          </a:xfrm>
        </p:grpSpPr>
        <p:sp>
          <p:nvSpPr>
            <p:cNvPr id="35844" name="矩形 35844"/>
            <p:cNvSpPr/>
            <p:nvPr/>
          </p:nvSpPr>
          <p:spPr>
            <a:xfrm>
              <a:off x="0" y="1152"/>
              <a:ext cx="1584" cy="912"/>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5845" name="矩形 35845"/>
            <p:cNvSpPr/>
            <p:nvPr/>
          </p:nvSpPr>
          <p:spPr>
            <a:xfrm>
              <a:off x="1872" y="1152"/>
              <a:ext cx="1584" cy="912"/>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5846" name="矩形 35846"/>
            <p:cNvSpPr/>
            <p:nvPr/>
          </p:nvSpPr>
          <p:spPr>
            <a:xfrm>
              <a:off x="1872" y="0"/>
              <a:ext cx="1584" cy="912"/>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nvGrpSpPr>
            <p:cNvPr id="35847" name="组合 35847"/>
            <p:cNvGrpSpPr/>
            <p:nvPr/>
          </p:nvGrpSpPr>
          <p:grpSpPr>
            <a:xfrm>
              <a:off x="0" y="0"/>
              <a:ext cx="1584" cy="912"/>
              <a:chOff x="0" y="0"/>
              <a:chExt cx="1584" cy="912"/>
            </a:xfrm>
          </p:grpSpPr>
          <p:sp>
            <p:nvSpPr>
              <p:cNvPr id="35848" name="矩形 35848"/>
              <p:cNvSpPr/>
              <p:nvPr/>
            </p:nvSpPr>
            <p:spPr>
              <a:xfrm>
                <a:off x="0" y="432"/>
                <a:ext cx="912" cy="48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5849" name="矩形 35849"/>
              <p:cNvSpPr/>
              <p:nvPr/>
            </p:nvSpPr>
            <p:spPr>
              <a:xfrm>
                <a:off x="1008" y="432"/>
                <a:ext cx="576" cy="48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5850" name="矩形 35850"/>
              <p:cNvSpPr/>
              <p:nvPr/>
            </p:nvSpPr>
            <p:spPr>
              <a:xfrm>
                <a:off x="0" y="0"/>
                <a:ext cx="1584" cy="336"/>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grpSp>
      <p:sp>
        <p:nvSpPr>
          <p:cNvPr id="35851" name="文本框 35851"/>
          <p:cNvSpPr txBox="1"/>
          <p:nvPr/>
        </p:nvSpPr>
        <p:spPr>
          <a:xfrm>
            <a:off x="2843213" y="2492375"/>
            <a:ext cx="792162"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A</a:t>
            </a:r>
            <a:r>
              <a:rPr lang="en-US" altLang="zh-CN" sz="2400">
                <a:latin typeface="Verdana" panose="020B0604030504040204" pitchFamily="34" charset="0"/>
                <a:ea typeface="宋体" panose="02010600030101010101" pitchFamily="2" charset="-122"/>
              </a:rPr>
              <a:t> </a:t>
            </a:r>
            <a:endParaRPr lang="en-US" altLang="zh-CN" sz="2400">
              <a:latin typeface="Verdana" panose="020B0604030504040204" pitchFamily="34" charset="0"/>
              <a:ea typeface="宋体" panose="02010600030101010101" pitchFamily="2" charset="-122"/>
            </a:endParaRPr>
          </a:p>
        </p:txBody>
      </p:sp>
      <p:sp>
        <p:nvSpPr>
          <p:cNvPr id="35852" name="文本框 35852"/>
          <p:cNvSpPr txBox="1"/>
          <p:nvPr/>
        </p:nvSpPr>
        <p:spPr>
          <a:xfrm>
            <a:off x="2339975" y="3259138"/>
            <a:ext cx="792163"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B</a:t>
            </a:r>
            <a:endParaRPr lang="en-US" altLang="zh-CN" sz="2400">
              <a:latin typeface="Verdana" panose="020B0604030504040204" pitchFamily="34" charset="0"/>
              <a:ea typeface="宋体" panose="02010600030101010101" pitchFamily="2" charset="-122"/>
            </a:endParaRPr>
          </a:p>
        </p:txBody>
      </p:sp>
      <p:sp>
        <p:nvSpPr>
          <p:cNvPr id="35853" name="文本框 35853"/>
          <p:cNvSpPr txBox="1"/>
          <p:nvPr/>
        </p:nvSpPr>
        <p:spPr>
          <a:xfrm>
            <a:off x="3635375" y="3259138"/>
            <a:ext cx="792163"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C</a:t>
            </a:r>
            <a:endParaRPr lang="en-US" altLang="zh-CN" sz="2400">
              <a:latin typeface="Verdana" panose="020B0604030504040204" pitchFamily="34" charset="0"/>
              <a:ea typeface="宋体" panose="02010600030101010101" pitchFamily="2" charset="-122"/>
            </a:endParaRPr>
          </a:p>
        </p:txBody>
      </p:sp>
      <p:sp>
        <p:nvSpPr>
          <p:cNvPr id="35854" name="文本框 35854"/>
          <p:cNvSpPr txBox="1"/>
          <p:nvPr/>
        </p:nvSpPr>
        <p:spPr>
          <a:xfrm>
            <a:off x="2843213" y="4700588"/>
            <a:ext cx="792162"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E</a:t>
            </a:r>
            <a:r>
              <a:rPr lang="en-US" altLang="zh-CN" sz="2400">
                <a:latin typeface="Verdana" panose="020B0604030504040204" pitchFamily="34" charset="0"/>
                <a:ea typeface="宋体" panose="02010600030101010101" pitchFamily="2" charset="-122"/>
              </a:rPr>
              <a:t> </a:t>
            </a:r>
            <a:endParaRPr lang="en-US" altLang="zh-CN" sz="2400">
              <a:latin typeface="Verdana" panose="020B0604030504040204" pitchFamily="34" charset="0"/>
              <a:ea typeface="宋体" panose="02010600030101010101" pitchFamily="2" charset="-122"/>
            </a:endParaRPr>
          </a:p>
        </p:txBody>
      </p:sp>
      <p:sp>
        <p:nvSpPr>
          <p:cNvPr id="35855" name="文本框 35855"/>
          <p:cNvSpPr txBox="1"/>
          <p:nvPr/>
        </p:nvSpPr>
        <p:spPr>
          <a:xfrm>
            <a:off x="5867400" y="2900363"/>
            <a:ext cx="792163"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D</a:t>
            </a:r>
            <a:endParaRPr lang="en-US" altLang="zh-CN" sz="2400">
              <a:latin typeface="Verdana" panose="020B0604030504040204" pitchFamily="34" charset="0"/>
              <a:ea typeface="宋体" panose="02010600030101010101" pitchFamily="2" charset="-122"/>
            </a:endParaRPr>
          </a:p>
        </p:txBody>
      </p:sp>
      <p:sp>
        <p:nvSpPr>
          <p:cNvPr id="35856" name="文本框 35856"/>
          <p:cNvSpPr txBox="1"/>
          <p:nvPr/>
        </p:nvSpPr>
        <p:spPr>
          <a:xfrm>
            <a:off x="5867400" y="4700588"/>
            <a:ext cx="792163" cy="457200"/>
          </a:xfrm>
          <a:prstGeom prst="rect">
            <a:avLst/>
          </a:prstGeom>
          <a:noFill/>
          <a:ln w="9525">
            <a:noFill/>
          </a:ln>
        </p:spPr>
        <p:txBody>
          <a:bodyPr anchor="t">
            <a:spAutoFit/>
          </a:bodyPr>
          <a:p>
            <a:pPr>
              <a:spcBef>
                <a:spcPct val="50000"/>
              </a:spcBef>
            </a:pPr>
            <a:r>
              <a:rPr lang="en-US" altLang="zh-CN" sz="2400">
                <a:solidFill>
                  <a:schemeClr val="bg1"/>
                </a:solidFill>
                <a:latin typeface="Verdana" panose="020B0604030504040204" pitchFamily="34" charset="0"/>
                <a:ea typeface="宋体" panose="02010600030101010101" pitchFamily="2" charset="-122"/>
              </a:rPr>
              <a:t>F</a:t>
            </a:r>
            <a:endParaRPr lang="en-US" altLang="zh-CN" sz="2400">
              <a:latin typeface="Verdana" panose="020B0604030504040204" pitchFamily="34" charset="0"/>
              <a:ea typeface="宋体" panose="0201060003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5121"/>
          <p:cNvSpPr>
            <a:spLocks noGrp="1"/>
          </p:cNvSpPr>
          <p:nvPr>
            <p:ph type="title"/>
          </p:nvPr>
        </p:nvSpPr>
        <p:spPr>
          <a:ln/>
        </p:spPr>
        <p:txBody>
          <a:bodyPr anchor="b"/>
          <a:p>
            <a:r>
              <a:rPr lang="en-US" altLang="zh-CN"/>
              <a:t>Contents</a:t>
            </a:r>
            <a:endParaRPr lang="en-US" altLang="zh-CN"/>
          </a:p>
        </p:txBody>
      </p:sp>
      <p:sp>
        <p:nvSpPr>
          <p:cNvPr id="8194" name="文本占位符 5122"/>
          <p:cNvSpPr>
            <a:spLocks noGrp="1"/>
          </p:cNvSpPr>
          <p:nvPr>
            <p:ph idx="1"/>
          </p:nvPr>
        </p:nvSpPr>
        <p:spPr>
          <a:ln/>
        </p:spPr>
        <p:txBody>
          <a:bodyPr anchor="t"/>
          <a:p>
            <a:r>
              <a:rPr lang="en-US" altLang="zh-CN"/>
              <a:t>5.1 Visual Interface Design Factors</a:t>
            </a:r>
            <a:endParaRPr lang="en-US" altLang="zh-CN"/>
          </a:p>
          <a:p>
            <a:r>
              <a:rPr lang="en-US" altLang="zh-CN"/>
              <a:t>5.2 Visual Interface Design Principles</a:t>
            </a:r>
            <a:endParaRPr lang="en-US" altLang="zh-CN"/>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36865"/>
          <p:cNvSpPr>
            <a:spLocks noGrp="1"/>
          </p:cNvSpPr>
          <p:nvPr>
            <p:ph type="title"/>
          </p:nvPr>
        </p:nvSpPr>
        <p:spPr>
          <a:ln/>
        </p:spPr>
        <p:txBody>
          <a:bodyPr anchor="b"/>
          <a:p>
            <a:br>
              <a:rPr lang="zh-CN" altLang="en-US" sz="4000" dirty="0"/>
            </a:br>
            <a:br>
              <a:rPr lang="zh-CN" altLang="en-US" sz="4000" dirty="0"/>
            </a:br>
            <a:br>
              <a:rPr lang="zh-CN" altLang="en-US" sz="4000" dirty="0"/>
            </a:br>
            <a:r>
              <a:rPr lang="zh-CN" altLang="en-US" sz="4000" dirty="0"/>
              <a:t>W</a:t>
            </a:r>
            <a:r>
              <a:rPr lang="en-US" altLang="zh-CN" sz="4000" err="1"/>
              <a:t>hite</a:t>
            </a:r>
            <a:r>
              <a:rPr lang="en-US" altLang="zh-CN" sz="4000"/>
              <a:t> </a:t>
            </a:r>
            <a:r>
              <a:rPr lang="zh-CN" altLang="en-US" sz="4000" dirty="0"/>
              <a:t>S</a:t>
            </a:r>
            <a:r>
              <a:rPr lang="en-US" altLang="zh-CN" sz="4000"/>
              <a:t>pace - Space to Highlight</a:t>
            </a:r>
            <a:endParaRPr lang="zh-CN" altLang="en-US" sz="4000" dirty="0"/>
          </a:p>
        </p:txBody>
      </p:sp>
      <p:sp>
        <p:nvSpPr>
          <p:cNvPr id="36866" name="文本占位符 36866"/>
          <p:cNvSpPr>
            <a:spLocks noGrp="1"/>
          </p:cNvSpPr>
          <p:nvPr>
            <p:ph idx="1"/>
          </p:nvPr>
        </p:nvSpPr>
        <p:spPr>
          <a:ln/>
        </p:spPr>
        <p:txBody>
          <a:bodyPr anchor="t"/>
          <a:p>
            <a:endParaRPr lang="zh-CN" altLang="en-US" dirty="0"/>
          </a:p>
        </p:txBody>
      </p:sp>
      <p:grpSp>
        <p:nvGrpSpPr>
          <p:cNvPr id="36867" name="组合 36867"/>
          <p:cNvGrpSpPr/>
          <p:nvPr/>
        </p:nvGrpSpPr>
        <p:grpSpPr>
          <a:xfrm>
            <a:off x="1828800" y="2438400"/>
            <a:ext cx="5486400" cy="3276600"/>
            <a:chOff x="0" y="0"/>
            <a:chExt cx="3456" cy="2064"/>
          </a:xfrm>
        </p:grpSpPr>
        <p:grpSp>
          <p:nvGrpSpPr>
            <p:cNvPr id="36868" name="组合 36868"/>
            <p:cNvGrpSpPr/>
            <p:nvPr/>
          </p:nvGrpSpPr>
          <p:grpSpPr>
            <a:xfrm>
              <a:off x="0" y="0"/>
              <a:ext cx="1584" cy="2064"/>
              <a:chOff x="0" y="0"/>
              <a:chExt cx="1584" cy="2064"/>
            </a:xfrm>
          </p:grpSpPr>
          <p:sp>
            <p:nvSpPr>
              <p:cNvPr id="36869" name="矩形 36869"/>
              <p:cNvSpPr/>
              <p:nvPr/>
            </p:nvSpPr>
            <p:spPr>
              <a:xfrm>
                <a:off x="0" y="1344"/>
                <a:ext cx="1584" cy="72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6870" name="矩形 36870"/>
              <p:cNvSpPr/>
              <p:nvPr/>
            </p:nvSpPr>
            <p:spPr>
              <a:xfrm>
                <a:off x="0" y="0"/>
                <a:ext cx="1584" cy="624"/>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6871" name="矩形 36871"/>
              <p:cNvSpPr/>
              <p:nvPr/>
            </p:nvSpPr>
            <p:spPr>
              <a:xfrm>
                <a:off x="0" y="624"/>
                <a:ext cx="1008" cy="72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grpSp>
          <p:nvGrpSpPr>
            <p:cNvPr id="36872" name="组合 36872"/>
            <p:cNvGrpSpPr/>
            <p:nvPr/>
          </p:nvGrpSpPr>
          <p:grpSpPr>
            <a:xfrm flipH="1">
              <a:off x="1872" y="0"/>
              <a:ext cx="1584" cy="2064"/>
              <a:chOff x="0" y="0"/>
              <a:chExt cx="1584" cy="2064"/>
            </a:xfrm>
          </p:grpSpPr>
          <p:sp>
            <p:nvSpPr>
              <p:cNvPr id="36873" name="矩形 36873"/>
              <p:cNvSpPr/>
              <p:nvPr/>
            </p:nvSpPr>
            <p:spPr>
              <a:xfrm>
                <a:off x="0" y="1344"/>
                <a:ext cx="1584" cy="72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6874" name="矩形 36874"/>
              <p:cNvSpPr/>
              <p:nvPr/>
            </p:nvSpPr>
            <p:spPr>
              <a:xfrm>
                <a:off x="0" y="0"/>
                <a:ext cx="1584" cy="624"/>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36875" name="矩形 36875"/>
              <p:cNvSpPr/>
              <p:nvPr/>
            </p:nvSpPr>
            <p:spPr>
              <a:xfrm>
                <a:off x="0" y="624"/>
                <a:ext cx="1008" cy="72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sp>
          <p:nvSpPr>
            <p:cNvPr id="36876" name="矩形 36876"/>
            <p:cNvSpPr/>
            <p:nvPr/>
          </p:nvSpPr>
          <p:spPr>
            <a:xfrm>
              <a:off x="1296" y="864"/>
              <a:ext cx="864" cy="240"/>
            </a:xfrm>
            <a:prstGeom prst="rect">
              <a:avLst/>
            </a:prstGeom>
            <a:solidFill>
              <a:srgbClr val="777777"/>
            </a:solidFill>
            <a:ln w="9525">
              <a:noFill/>
            </a:ln>
          </p:spPr>
          <p:txBody>
            <a:bodyPr anchor="t"/>
            <a:p>
              <a:endParaRPr lang="zh-CN" altLang="en-US">
                <a:latin typeface="Verdana" panose="020B0604030504040204" pitchFamily="34" charset="0"/>
                <a:ea typeface="宋体" panose="02010600030101010101" pitchFamily="2" charset="-122"/>
              </a:endParaRP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37889"/>
          <p:cNvSpPr>
            <a:spLocks noGrp="1"/>
          </p:cNvSpPr>
          <p:nvPr>
            <p:ph type="title"/>
          </p:nvPr>
        </p:nvSpPr>
        <p:spPr>
          <a:ln/>
        </p:spPr>
        <p:txBody>
          <a:bodyPr anchor="b"/>
          <a:p>
            <a:r>
              <a:rPr lang="en-US" altLang="zh-CN"/>
              <a:t>Crowded Dialog</a:t>
            </a:r>
            <a:endParaRPr lang="en-US" altLang="zh-CN"/>
          </a:p>
        </p:txBody>
      </p:sp>
      <p:pic>
        <p:nvPicPr>
          <p:cNvPr id="37890" name="文本占位符 37890"/>
          <p:cNvPicPr>
            <a:picLocks noGrp="1" noChangeAspect="1"/>
          </p:cNvPicPr>
          <p:nvPr>
            <p:ph idx="1"/>
          </p:nvPr>
        </p:nvPicPr>
        <p:blipFill>
          <a:blip r:embed="rId1"/>
          <a:stretch>
            <a:fillRect/>
          </a:stretch>
        </p:blipFill>
        <p:spPr>
          <a:xfrm>
            <a:off x="250825" y="1773238"/>
            <a:ext cx="8713788" cy="4879975"/>
          </a:xfrm>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38913"/>
          <p:cNvSpPr>
            <a:spLocks noGrp="1"/>
          </p:cNvSpPr>
          <p:nvPr>
            <p:ph type="title"/>
          </p:nvPr>
        </p:nvSpPr>
        <p:spPr>
          <a:ln/>
        </p:spPr>
        <p:txBody>
          <a:bodyPr anchor="b"/>
          <a:p>
            <a:r>
              <a:rPr lang="en-US" altLang="zh-CN"/>
              <a:t>Crowded Dialog</a:t>
            </a:r>
            <a:endParaRPr lang="en-US" altLang="zh-CN"/>
          </a:p>
        </p:txBody>
      </p:sp>
      <p:sp>
        <p:nvSpPr>
          <p:cNvPr id="38914" name="文本占位符 38914"/>
          <p:cNvSpPr>
            <a:spLocks noGrp="1"/>
          </p:cNvSpPr>
          <p:nvPr>
            <p:ph idx="1"/>
          </p:nvPr>
        </p:nvSpPr>
        <p:spPr>
          <a:ln/>
        </p:spPr>
        <p:txBody>
          <a:bodyPr anchor="t"/>
          <a:p>
            <a:endParaRPr lang="zh-CN" altLang="en-US" dirty="0"/>
          </a:p>
        </p:txBody>
      </p:sp>
      <p:pic>
        <p:nvPicPr>
          <p:cNvPr id="38915" name="图片 38915" descr="3"/>
          <p:cNvPicPr>
            <a:picLocks noChangeAspect="1"/>
          </p:cNvPicPr>
          <p:nvPr/>
        </p:nvPicPr>
        <p:blipFill>
          <a:blip r:embed="rId1"/>
          <a:stretch>
            <a:fillRect/>
          </a:stretch>
        </p:blipFill>
        <p:spPr>
          <a:xfrm>
            <a:off x="179388" y="1628775"/>
            <a:ext cx="8715375" cy="4876800"/>
          </a:xfrm>
          <a:prstGeom prst="rect">
            <a:avLst/>
          </a:prstGeom>
          <a:noFill/>
          <a:ln w="9525">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39937"/>
          <p:cNvSpPr>
            <a:spLocks noGrp="1"/>
          </p:cNvSpPr>
          <p:nvPr>
            <p:ph type="title"/>
          </p:nvPr>
        </p:nvSpPr>
        <p:spPr>
          <a:ln/>
        </p:spPr>
        <p:txBody>
          <a:bodyPr anchor="b"/>
          <a:p>
            <a:r>
              <a:rPr lang="en-US" altLang="zh-CN" sz="4000"/>
              <a:t>The Gestalt Principles of Grouping</a:t>
            </a:r>
            <a:endParaRPr lang="en-US" altLang="zh-CN" sz="4000"/>
          </a:p>
        </p:txBody>
      </p:sp>
      <p:sp>
        <p:nvSpPr>
          <p:cNvPr id="39938" name="文本占位符 39938"/>
          <p:cNvSpPr>
            <a:spLocks noGrp="1"/>
          </p:cNvSpPr>
          <p:nvPr>
            <p:ph idx="1"/>
          </p:nvPr>
        </p:nvSpPr>
        <p:spPr>
          <a:xfrm>
            <a:off x="468313" y="1773238"/>
            <a:ext cx="8229600" cy="4530725"/>
          </a:xfrm>
          <a:ln/>
        </p:spPr>
        <p:txBody>
          <a:bodyPr anchor="t"/>
          <a:p>
            <a:r>
              <a:rPr lang="en-US" altLang="zh-CN" b="0"/>
              <a:t>Gestalt</a:t>
            </a:r>
            <a:r>
              <a:rPr lang="zh-CN" altLang="en-US" b="0" dirty="0"/>
              <a:t>（格式塔） </a:t>
            </a:r>
            <a:r>
              <a:rPr lang="en-US" altLang="zh-CN" b="0"/>
              <a:t>principles explain how eye creates a whole (gestalt) from parts</a:t>
            </a:r>
            <a:endParaRPr lang="en-US" altLang="zh-CN" b="0"/>
          </a:p>
        </p:txBody>
      </p:sp>
      <p:grpSp>
        <p:nvGrpSpPr>
          <p:cNvPr id="39939" name="组合 39972"/>
          <p:cNvGrpSpPr/>
          <p:nvPr/>
        </p:nvGrpSpPr>
        <p:grpSpPr>
          <a:xfrm>
            <a:off x="4141788" y="3429000"/>
            <a:ext cx="1077912" cy="1079500"/>
            <a:chOff x="2609" y="2160"/>
            <a:chExt cx="679" cy="680"/>
          </a:xfrm>
        </p:grpSpPr>
        <p:sp>
          <p:nvSpPr>
            <p:cNvPr id="39940" name="椭圆 39940"/>
            <p:cNvSpPr/>
            <p:nvPr/>
          </p:nvSpPr>
          <p:spPr>
            <a:xfrm>
              <a:off x="2609" y="2160"/>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1" name="椭圆 39941"/>
            <p:cNvSpPr/>
            <p:nvPr/>
          </p:nvSpPr>
          <p:spPr>
            <a:xfrm>
              <a:off x="2609" y="2341"/>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2" name="椭圆 39942"/>
            <p:cNvSpPr/>
            <p:nvPr/>
          </p:nvSpPr>
          <p:spPr>
            <a:xfrm>
              <a:off x="2609" y="2523"/>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3" name="椭圆 39943"/>
            <p:cNvSpPr/>
            <p:nvPr/>
          </p:nvSpPr>
          <p:spPr>
            <a:xfrm>
              <a:off x="2609" y="2704"/>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4" name="椭圆 39944"/>
            <p:cNvSpPr/>
            <p:nvPr/>
          </p:nvSpPr>
          <p:spPr>
            <a:xfrm>
              <a:off x="2790" y="2160"/>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5" name="椭圆 39945"/>
            <p:cNvSpPr/>
            <p:nvPr/>
          </p:nvSpPr>
          <p:spPr>
            <a:xfrm>
              <a:off x="2790" y="2341"/>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6" name="椭圆 39946"/>
            <p:cNvSpPr/>
            <p:nvPr/>
          </p:nvSpPr>
          <p:spPr>
            <a:xfrm>
              <a:off x="2790" y="2523"/>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7" name="椭圆 39947"/>
            <p:cNvSpPr/>
            <p:nvPr/>
          </p:nvSpPr>
          <p:spPr>
            <a:xfrm>
              <a:off x="2790" y="2704"/>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8" name="椭圆 39948"/>
            <p:cNvSpPr/>
            <p:nvPr/>
          </p:nvSpPr>
          <p:spPr>
            <a:xfrm>
              <a:off x="2971" y="2160"/>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49" name="椭圆 39949"/>
            <p:cNvSpPr/>
            <p:nvPr/>
          </p:nvSpPr>
          <p:spPr>
            <a:xfrm>
              <a:off x="2971" y="2341"/>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0" name="椭圆 39950"/>
            <p:cNvSpPr/>
            <p:nvPr/>
          </p:nvSpPr>
          <p:spPr>
            <a:xfrm>
              <a:off x="2971" y="2523"/>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1" name="椭圆 39951"/>
            <p:cNvSpPr/>
            <p:nvPr/>
          </p:nvSpPr>
          <p:spPr>
            <a:xfrm>
              <a:off x="2971" y="2704"/>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2" name="椭圆 39952"/>
            <p:cNvSpPr/>
            <p:nvPr/>
          </p:nvSpPr>
          <p:spPr>
            <a:xfrm>
              <a:off x="3153" y="2160"/>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3" name="椭圆 39953"/>
            <p:cNvSpPr/>
            <p:nvPr/>
          </p:nvSpPr>
          <p:spPr>
            <a:xfrm>
              <a:off x="3153" y="2341"/>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4" name="椭圆 39954"/>
            <p:cNvSpPr/>
            <p:nvPr/>
          </p:nvSpPr>
          <p:spPr>
            <a:xfrm>
              <a:off x="3153" y="2523"/>
              <a:ext cx="135"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55" name="椭圆 39955"/>
            <p:cNvSpPr/>
            <p:nvPr/>
          </p:nvSpPr>
          <p:spPr>
            <a:xfrm>
              <a:off x="3153" y="2704"/>
              <a:ext cx="135"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sp>
        <p:nvSpPr>
          <p:cNvPr id="39956" name="文本框 39956"/>
          <p:cNvSpPr txBox="1"/>
          <p:nvPr/>
        </p:nvSpPr>
        <p:spPr>
          <a:xfrm>
            <a:off x="4067175" y="2781300"/>
            <a:ext cx="1327150" cy="915988"/>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Similarity</a:t>
            </a:r>
            <a:endParaRPr lang="en-US" altLang="zh-CN">
              <a:latin typeface="Verdana" panose="020B0604030504040204" pitchFamily="34" charset="0"/>
              <a:ea typeface="宋体" panose="02010600030101010101" pitchFamily="2" charset="-122"/>
            </a:endParaRPr>
          </a:p>
          <a:p>
            <a:r>
              <a:rPr lang="zh-CN" altLang="en-US" dirty="0">
                <a:latin typeface="Verdana" panose="020B0604030504040204" pitchFamily="34" charset="0"/>
                <a:ea typeface="宋体" panose="02010600030101010101" pitchFamily="2" charset="-122"/>
              </a:rPr>
              <a:t>（相似性）</a:t>
            </a:r>
            <a:endParaRPr lang="zh-CN" altLang="en-US" dirty="0">
              <a:latin typeface="Verdana" panose="020B0604030504040204" pitchFamily="34" charset="0"/>
              <a:ea typeface="宋体" panose="02010600030101010101" pitchFamily="2" charset="-122"/>
            </a:endParaRPr>
          </a:p>
          <a:p>
            <a:endParaRPr lang="en-US" altLang="zh-CN">
              <a:latin typeface="Verdana" panose="020B0604030504040204" pitchFamily="34" charset="0"/>
              <a:ea typeface="宋体" panose="02010600030101010101" pitchFamily="2" charset="-122"/>
            </a:endParaRPr>
          </a:p>
        </p:txBody>
      </p:sp>
      <p:sp>
        <p:nvSpPr>
          <p:cNvPr id="39957" name="文本框 39958"/>
          <p:cNvSpPr txBox="1"/>
          <p:nvPr/>
        </p:nvSpPr>
        <p:spPr>
          <a:xfrm>
            <a:off x="6877050" y="2781300"/>
            <a:ext cx="1358900" cy="641350"/>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Continuity</a:t>
            </a:r>
            <a:endParaRPr lang="en-US" altLang="zh-CN">
              <a:latin typeface="Verdana" panose="020B0604030504040204" pitchFamily="34" charset="0"/>
              <a:ea typeface="宋体" panose="02010600030101010101" pitchFamily="2" charset="-122"/>
            </a:endParaRPr>
          </a:p>
          <a:p>
            <a:r>
              <a:rPr lang="zh-CN" altLang="en-US" dirty="0">
                <a:latin typeface="Verdana" panose="020B0604030504040204" pitchFamily="34" charset="0"/>
                <a:ea typeface="宋体" panose="02010600030101010101" pitchFamily="2" charset="-122"/>
              </a:rPr>
              <a:t>（连续性）</a:t>
            </a:r>
            <a:endParaRPr lang="zh-CN" altLang="en-US" dirty="0">
              <a:latin typeface="Verdana" panose="020B0604030504040204" pitchFamily="34" charset="0"/>
              <a:ea typeface="宋体" panose="02010600030101010101" pitchFamily="2" charset="-122"/>
            </a:endParaRPr>
          </a:p>
        </p:txBody>
      </p:sp>
      <p:sp>
        <p:nvSpPr>
          <p:cNvPr id="39958" name="直接连接符 39959"/>
          <p:cNvSpPr/>
          <p:nvPr/>
        </p:nvSpPr>
        <p:spPr>
          <a:xfrm>
            <a:off x="6924675" y="3932238"/>
            <a:ext cx="1152525" cy="0"/>
          </a:xfrm>
          <a:prstGeom prst="line">
            <a:avLst/>
          </a:prstGeom>
          <a:ln w="28575" cap="flat" cmpd="sng">
            <a:solidFill>
              <a:schemeClr val="tx1"/>
            </a:solidFill>
            <a:prstDash val="solid"/>
            <a:round/>
            <a:headEnd type="none" w="med" len="med"/>
            <a:tailEnd type="none" w="med" len="med"/>
          </a:ln>
        </p:spPr>
      </p:sp>
      <p:sp>
        <p:nvSpPr>
          <p:cNvPr id="39959" name="直接连接符 39960"/>
          <p:cNvSpPr/>
          <p:nvPr/>
        </p:nvSpPr>
        <p:spPr>
          <a:xfrm>
            <a:off x="7500938" y="3357563"/>
            <a:ext cx="0" cy="1150937"/>
          </a:xfrm>
          <a:prstGeom prst="line">
            <a:avLst/>
          </a:prstGeom>
          <a:ln w="28575" cap="flat" cmpd="sng">
            <a:solidFill>
              <a:schemeClr val="tx1"/>
            </a:solidFill>
            <a:prstDash val="solid"/>
            <a:round/>
            <a:headEnd type="none" w="med" len="med"/>
            <a:tailEnd type="none" w="med" len="med"/>
          </a:ln>
        </p:spPr>
      </p:sp>
      <p:sp>
        <p:nvSpPr>
          <p:cNvPr id="39960" name="矩形 39961"/>
          <p:cNvSpPr/>
          <p:nvPr/>
        </p:nvSpPr>
        <p:spPr>
          <a:xfrm>
            <a:off x="3995738" y="5445125"/>
            <a:ext cx="1441450" cy="1008063"/>
          </a:xfrm>
          <a:prstGeom prst="rect">
            <a:avLst/>
          </a:prstGeom>
          <a:noFill/>
          <a:ln w="2857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61" name="矩形 39962"/>
          <p:cNvSpPr/>
          <p:nvPr/>
        </p:nvSpPr>
        <p:spPr>
          <a:xfrm>
            <a:off x="4716463" y="5949950"/>
            <a:ext cx="504825" cy="287338"/>
          </a:xfrm>
          <a:prstGeom prst="rect">
            <a:avLst/>
          </a:prstGeom>
          <a:solidFill>
            <a:schemeClr val="accent1"/>
          </a:solidFill>
          <a:ln w="2857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62" name="文本框 39963"/>
          <p:cNvSpPr txBox="1"/>
          <p:nvPr/>
        </p:nvSpPr>
        <p:spPr>
          <a:xfrm>
            <a:off x="3924300" y="4724400"/>
            <a:ext cx="1847850" cy="641350"/>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Figure/Ground</a:t>
            </a:r>
            <a:endParaRPr lang="en-US" altLang="zh-CN">
              <a:latin typeface="Verdana" panose="020B0604030504040204" pitchFamily="34" charset="0"/>
              <a:ea typeface="宋体" panose="02010600030101010101" pitchFamily="2" charset="-122"/>
            </a:endParaRPr>
          </a:p>
          <a:p>
            <a:r>
              <a:rPr lang="zh-CN" altLang="en-US" dirty="0">
                <a:latin typeface="Verdana" panose="020B0604030504040204" pitchFamily="34" charset="0"/>
                <a:ea typeface="宋体" panose="02010600030101010101" pitchFamily="2" charset="-122"/>
              </a:rPr>
              <a:t>（主体</a:t>
            </a:r>
            <a:r>
              <a:rPr lang="en-US" altLang="zh-CN">
                <a:latin typeface="Verdana" panose="020B0604030504040204" pitchFamily="34" charset="0"/>
                <a:ea typeface="宋体" panose="02010600030101010101" pitchFamily="2" charset="-122"/>
              </a:rPr>
              <a:t>/</a:t>
            </a:r>
            <a:r>
              <a:rPr lang="zh-CN" altLang="en-US" dirty="0">
                <a:latin typeface="Verdana" panose="020B0604030504040204" pitchFamily="34" charset="0"/>
                <a:ea typeface="宋体" panose="02010600030101010101" pitchFamily="2" charset="-122"/>
              </a:rPr>
              <a:t>背景）</a:t>
            </a:r>
            <a:endParaRPr lang="zh-CN" altLang="en-US" dirty="0">
              <a:latin typeface="Verdana" panose="020B0604030504040204" pitchFamily="34" charset="0"/>
              <a:ea typeface="宋体" panose="02010600030101010101" pitchFamily="2" charset="-122"/>
            </a:endParaRPr>
          </a:p>
        </p:txBody>
      </p:sp>
      <p:sp>
        <p:nvSpPr>
          <p:cNvPr id="39963" name="文本框 39965"/>
          <p:cNvSpPr txBox="1"/>
          <p:nvPr/>
        </p:nvSpPr>
        <p:spPr>
          <a:xfrm>
            <a:off x="6948488" y="4797425"/>
            <a:ext cx="1377950" cy="641350"/>
          </a:xfrm>
          <a:prstGeom prst="rect">
            <a:avLst/>
          </a:prstGeom>
          <a:noFill/>
          <a:ln w="9525">
            <a:noFill/>
          </a:ln>
        </p:spPr>
        <p:txBody>
          <a:bodyPr anchor="t">
            <a:spAutoFit/>
          </a:bodyPr>
          <a:p>
            <a:r>
              <a:rPr lang="en-US" altLang="zh-CN">
                <a:latin typeface="Verdana" panose="020B0604030504040204" pitchFamily="34" charset="0"/>
                <a:ea typeface="宋体" panose="02010600030101010101" pitchFamily="2" charset="-122"/>
              </a:rPr>
              <a:t>Symmetry</a:t>
            </a:r>
            <a:endParaRPr lang="en-US" altLang="zh-CN">
              <a:latin typeface="Verdana" panose="020B0604030504040204" pitchFamily="34" charset="0"/>
              <a:ea typeface="宋体" panose="02010600030101010101" pitchFamily="2" charset="-122"/>
            </a:endParaRPr>
          </a:p>
          <a:p>
            <a:r>
              <a:rPr lang="zh-CN" altLang="en-US" dirty="0">
                <a:latin typeface="Verdana" panose="020B0604030504040204" pitchFamily="34" charset="0"/>
                <a:ea typeface="宋体" panose="02010600030101010101" pitchFamily="2" charset="-122"/>
              </a:rPr>
              <a:t>（对称性）</a:t>
            </a:r>
            <a:endParaRPr lang="zh-CN" altLang="en-US" dirty="0">
              <a:latin typeface="Verdana" panose="020B0604030504040204" pitchFamily="34" charset="0"/>
              <a:ea typeface="宋体" panose="02010600030101010101" pitchFamily="2" charset="-122"/>
            </a:endParaRPr>
          </a:p>
        </p:txBody>
      </p:sp>
      <p:grpSp>
        <p:nvGrpSpPr>
          <p:cNvPr id="39964" name="组合 39973"/>
          <p:cNvGrpSpPr/>
          <p:nvPr/>
        </p:nvGrpSpPr>
        <p:grpSpPr>
          <a:xfrm>
            <a:off x="7138988" y="5372100"/>
            <a:ext cx="720725" cy="1081088"/>
            <a:chOff x="4497" y="3384"/>
            <a:chExt cx="454" cy="681"/>
          </a:xfrm>
        </p:grpSpPr>
        <p:sp>
          <p:nvSpPr>
            <p:cNvPr id="39965" name="流程图: 决策 39966"/>
            <p:cNvSpPr/>
            <p:nvPr/>
          </p:nvSpPr>
          <p:spPr>
            <a:xfrm>
              <a:off x="4497" y="3611"/>
              <a:ext cx="454" cy="454"/>
            </a:xfrm>
            <a:prstGeom prst="flowChartDecision">
              <a:avLst/>
            </a:prstGeom>
            <a:noFill/>
            <a:ln w="2857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39966" name="流程图: 决策 39967"/>
            <p:cNvSpPr/>
            <p:nvPr/>
          </p:nvSpPr>
          <p:spPr>
            <a:xfrm>
              <a:off x="4497" y="3384"/>
              <a:ext cx="454" cy="454"/>
            </a:xfrm>
            <a:prstGeom prst="flowChartDecision">
              <a:avLst/>
            </a:prstGeom>
            <a:noFill/>
            <a:ln w="2857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pic>
        <p:nvPicPr>
          <p:cNvPr id="39967" name="图片 39968"/>
          <p:cNvPicPr>
            <a:picLocks noChangeAspect="1"/>
          </p:cNvPicPr>
          <p:nvPr/>
        </p:nvPicPr>
        <p:blipFill>
          <a:blip r:embed="rId1"/>
          <a:stretch>
            <a:fillRect/>
          </a:stretch>
        </p:blipFill>
        <p:spPr>
          <a:xfrm>
            <a:off x="1116013" y="3284538"/>
            <a:ext cx="1630362" cy="1411287"/>
          </a:xfrm>
          <a:prstGeom prst="rect">
            <a:avLst/>
          </a:prstGeom>
          <a:noFill/>
          <a:ln w="9525">
            <a:noFill/>
          </a:ln>
        </p:spPr>
      </p:pic>
      <p:sp>
        <p:nvSpPr>
          <p:cNvPr id="39968" name="文本框 39969"/>
          <p:cNvSpPr txBox="1"/>
          <p:nvPr/>
        </p:nvSpPr>
        <p:spPr>
          <a:xfrm>
            <a:off x="1258888" y="2781300"/>
            <a:ext cx="1441450" cy="641350"/>
          </a:xfrm>
          <a:prstGeom prst="rect">
            <a:avLst/>
          </a:prstGeom>
          <a:noFill/>
          <a:ln w="9525">
            <a:noFill/>
          </a:ln>
        </p:spPr>
        <p:txBody>
          <a:bodyPr anchor="t">
            <a:spAutoFit/>
          </a:bodyPr>
          <a:p>
            <a:pPr>
              <a:spcBef>
                <a:spcPct val="50000"/>
              </a:spcBef>
            </a:pPr>
            <a:r>
              <a:rPr lang="en-US" altLang="zh-CN">
                <a:latin typeface="Verdana" panose="020B0604030504040204" pitchFamily="34" charset="0"/>
                <a:ea typeface="宋体" panose="02010600030101010101" pitchFamily="2" charset="-122"/>
              </a:rPr>
              <a:t>Proximity</a:t>
            </a:r>
            <a:r>
              <a:rPr lang="zh-CN" altLang="en-US" dirty="0">
                <a:latin typeface="Verdana" panose="020B0604030504040204" pitchFamily="34" charset="0"/>
                <a:ea typeface="宋体" panose="02010600030101010101" pitchFamily="2" charset="-122"/>
              </a:rPr>
              <a:t>（接近性）</a:t>
            </a:r>
            <a:endParaRPr lang="zh-CN" altLang="en-US" dirty="0">
              <a:latin typeface="Verdana" panose="020B0604030504040204" pitchFamily="34" charset="0"/>
              <a:ea typeface="宋体" panose="02010600030101010101" pitchFamily="2" charset="-122"/>
            </a:endParaRPr>
          </a:p>
        </p:txBody>
      </p:sp>
      <p:pic>
        <p:nvPicPr>
          <p:cNvPr id="39969" name="图片 39970"/>
          <p:cNvPicPr>
            <a:picLocks noChangeAspect="1"/>
          </p:cNvPicPr>
          <p:nvPr/>
        </p:nvPicPr>
        <p:blipFill>
          <a:blip r:embed="rId2"/>
          <a:stretch>
            <a:fillRect/>
          </a:stretch>
        </p:blipFill>
        <p:spPr>
          <a:xfrm>
            <a:off x="900113" y="5300663"/>
            <a:ext cx="2549525" cy="1192212"/>
          </a:xfrm>
          <a:prstGeom prst="rect">
            <a:avLst/>
          </a:prstGeom>
          <a:noFill/>
          <a:ln w="9525">
            <a:noFill/>
          </a:ln>
        </p:spPr>
      </p:pic>
      <p:sp>
        <p:nvSpPr>
          <p:cNvPr id="39970" name="文本框 39971"/>
          <p:cNvSpPr txBox="1"/>
          <p:nvPr/>
        </p:nvSpPr>
        <p:spPr>
          <a:xfrm>
            <a:off x="1331913" y="4797425"/>
            <a:ext cx="1441450" cy="641350"/>
          </a:xfrm>
          <a:prstGeom prst="rect">
            <a:avLst/>
          </a:prstGeom>
          <a:noFill/>
          <a:ln w="9525">
            <a:noFill/>
          </a:ln>
        </p:spPr>
        <p:txBody>
          <a:bodyPr anchor="t">
            <a:spAutoFit/>
          </a:bodyPr>
          <a:p>
            <a:pPr algn="ctr">
              <a:spcBef>
                <a:spcPct val="50000"/>
              </a:spcBef>
            </a:pPr>
            <a:r>
              <a:rPr lang="en-US" altLang="zh-CN">
                <a:latin typeface="Verdana" panose="020B0604030504040204" pitchFamily="34" charset="0"/>
                <a:ea typeface="宋体" panose="02010600030101010101" pitchFamily="2" charset="-122"/>
              </a:rPr>
              <a:t>Closure</a:t>
            </a:r>
            <a:r>
              <a:rPr lang="zh-CN" altLang="en-US" dirty="0">
                <a:latin typeface="Verdana" panose="020B0604030504040204" pitchFamily="34" charset="0"/>
                <a:ea typeface="宋体" panose="02010600030101010101" pitchFamily="2" charset="-122"/>
              </a:rPr>
              <a:t>（封闭性）</a:t>
            </a:r>
            <a:endParaRPr lang="zh-CN" altLang="en-US" dirty="0">
              <a:latin typeface="Verdana" panose="020B0604030504040204" pitchFamily="34" charset="0"/>
              <a:ea typeface="宋体" panose="02010600030101010101"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56325"/>
          <p:cNvSpPr>
            <a:spLocks noGrp="1"/>
          </p:cNvSpPr>
          <p:nvPr>
            <p:ph type="title"/>
          </p:nvPr>
        </p:nvSpPr>
        <p:spPr>
          <a:ln/>
        </p:spPr>
        <p:txBody>
          <a:bodyPr anchor="b"/>
          <a:p>
            <a:r>
              <a:rPr lang="en-US" altLang="zh-CN" sz="4000"/>
              <a:t>Proximity</a:t>
            </a:r>
            <a:endParaRPr lang="zh-CN" altLang="en-US" sz="4000" dirty="0"/>
          </a:p>
        </p:txBody>
      </p:sp>
      <p:pic>
        <p:nvPicPr>
          <p:cNvPr id="56324" name="文本占位符 56323"/>
          <p:cNvPicPr>
            <a:picLocks noGrp="1" noChangeAspect="1"/>
          </p:cNvPicPr>
          <p:nvPr>
            <p:ph type="body" idx="4294967295"/>
          </p:nvPr>
        </p:nvPicPr>
        <p:blipFill>
          <a:blip r:embed="rId1"/>
          <a:stretch>
            <a:fillRect/>
          </a:stretch>
        </p:blipFill>
        <p:spPr>
          <a:xfrm>
            <a:off x="1403350" y="1844675"/>
            <a:ext cx="5832475" cy="3527425"/>
          </a:xfrm>
          <a:ln w="57150">
            <a:solidFill>
              <a:schemeClr val="bg2"/>
            </a:solidFill>
            <a:miter/>
          </a:ln>
        </p:spPr>
      </p:pic>
      <p:pic>
        <p:nvPicPr>
          <p:cNvPr id="56325" name="图片 56324"/>
          <p:cNvPicPr>
            <a:picLocks noChangeAspect="1"/>
          </p:cNvPicPr>
          <p:nvPr/>
        </p:nvPicPr>
        <p:blipFill>
          <a:blip r:embed="rId2"/>
          <a:stretch>
            <a:fillRect/>
          </a:stretch>
        </p:blipFill>
        <p:spPr>
          <a:xfrm>
            <a:off x="1476375" y="2349500"/>
            <a:ext cx="5688013" cy="25939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additive="base">
                                        <p:cTn id="7" dur="500" fill="hold"/>
                                        <p:tgtEl>
                                          <p:spTgt spid="56325"/>
                                        </p:tgtEl>
                                        <p:attrNameLst>
                                          <p:attrName>ppt_x</p:attrName>
                                        </p:attrNameLst>
                                      </p:cBhvr>
                                      <p:tavLst>
                                        <p:tav tm="0">
                                          <p:val>
                                            <p:strVal val="#ppt_x"/>
                                          </p:val>
                                        </p:tav>
                                        <p:tav tm="100000">
                                          <p:val>
                                            <p:strVal val="#ppt_x"/>
                                          </p:val>
                                        </p:tav>
                                      </p:tavLst>
                                    </p:anim>
                                    <p:anim calcmode="lin" valueType="num">
                                      <p:cBhvr additive="base">
                                        <p:cTn id="8" dur="500" fill="hold"/>
                                        <p:tgtEl>
                                          <p:spTgt spid="56325"/>
                                        </p:tgtEl>
                                        <p:attrNameLst>
                                          <p:attrName>ppt_y</p:attrName>
                                        </p:attrNameLst>
                                      </p:cBhvr>
                                      <p:tavLst>
                                        <p:tav tm="0">
                                          <p:val>
                                            <p:strVal val="1+#ppt_h/2"/>
                                          </p:val>
                                        </p:tav>
                                        <p:tav tm="100000">
                                          <p:val>
                                            <p:strVal val="#ppt_y"/>
                                          </p:val>
                                        </p:tav>
                                      </p:tavLst>
                                    </p:anim>
                                  </p:childTnLst>
                                </p:cTn>
                              </p:par>
                              <p:par>
                                <p:cTn id="9" presetID="3" presetClass="exit" presetSubtype="10" fill="hold" nodeType="withEffect">
                                  <p:stCondLst>
                                    <p:cond delay="0"/>
                                  </p:stCondLst>
                                  <p:childTnLst>
                                    <p:animEffect transition="out" filter="blinds(horizontal)">
                                      <p:cBhvr>
                                        <p:cTn id="10" dur="500"/>
                                        <p:tgtEl>
                                          <p:spTgt spid="56324"/>
                                        </p:tgtEl>
                                      </p:cBhvr>
                                    </p:animEffect>
                                    <p:set>
                                      <p:cBhvr>
                                        <p:cTn id="11" dur="1" fill="hold">
                                          <p:stCondLst>
                                            <p:cond delay="499"/>
                                          </p:stCondLst>
                                        </p:cTn>
                                        <p:tgtEl>
                                          <p:spTgt spid="56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58369"/>
          <p:cNvSpPr>
            <a:spLocks noGrp="1"/>
          </p:cNvSpPr>
          <p:nvPr>
            <p:ph type="title"/>
          </p:nvPr>
        </p:nvSpPr>
        <p:spPr>
          <a:ln/>
        </p:spPr>
        <p:txBody>
          <a:bodyPr anchor="b"/>
          <a:p>
            <a:r>
              <a:rPr lang="en-US" altLang="zh-CN" sz="4000"/>
              <a:t>Similarity</a:t>
            </a:r>
            <a:endParaRPr lang="zh-CN" altLang="en-US" sz="4000" dirty="0"/>
          </a:p>
        </p:txBody>
      </p:sp>
      <p:pic>
        <p:nvPicPr>
          <p:cNvPr id="41986" name="图片 58371"/>
          <p:cNvPicPr>
            <a:picLocks noChangeAspect="1"/>
          </p:cNvPicPr>
          <p:nvPr/>
        </p:nvPicPr>
        <p:blipFill>
          <a:blip r:embed="rId1"/>
          <a:stretch>
            <a:fillRect/>
          </a:stretch>
        </p:blipFill>
        <p:spPr>
          <a:xfrm>
            <a:off x="1547813" y="1989138"/>
            <a:ext cx="5832475" cy="3967162"/>
          </a:xfrm>
          <a:prstGeom prst="rect">
            <a:avLst/>
          </a:prstGeom>
          <a:noFill/>
          <a:ln w="57150" cap="flat" cmpd="sng">
            <a:solidFill>
              <a:schemeClr val="bg2"/>
            </a:solidFill>
            <a:prstDash val="solid"/>
            <a:miter/>
            <a:headEnd type="none" w="med" len="med"/>
            <a:tailEnd type="none" w="med" len="me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59393"/>
          <p:cNvSpPr>
            <a:spLocks noGrp="1"/>
          </p:cNvSpPr>
          <p:nvPr>
            <p:ph type="title"/>
          </p:nvPr>
        </p:nvSpPr>
        <p:spPr>
          <a:ln/>
        </p:spPr>
        <p:txBody>
          <a:bodyPr anchor="b"/>
          <a:p>
            <a:r>
              <a:rPr lang="en-US" altLang="zh-CN" sz="4000"/>
              <a:t>Continuity</a:t>
            </a:r>
            <a:endParaRPr lang="zh-CN" altLang="en-US" sz="4000" dirty="0"/>
          </a:p>
        </p:txBody>
      </p:sp>
      <p:pic>
        <p:nvPicPr>
          <p:cNvPr id="43010" name="图片 59395"/>
          <p:cNvPicPr>
            <a:picLocks noChangeAspect="1"/>
          </p:cNvPicPr>
          <p:nvPr/>
        </p:nvPicPr>
        <p:blipFill>
          <a:blip r:embed="rId1"/>
          <a:stretch>
            <a:fillRect/>
          </a:stretch>
        </p:blipFill>
        <p:spPr>
          <a:xfrm>
            <a:off x="2484438" y="1700213"/>
            <a:ext cx="3854450" cy="1555750"/>
          </a:xfrm>
          <a:prstGeom prst="rect">
            <a:avLst/>
          </a:prstGeom>
          <a:noFill/>
          <a:ln w="9525">
            <a:noFill/>
          </a:ln>
        </p:spPr>
      </p:pic>
      <p:pic>
        <p:nvPicPr>
          <p:cNvPr id="43011" name="图片 59398"/>
          <p:cNvPicPr>
            <a:picLocks noChangeAspect="1"/>
          </p:cNvPicPr>
          <p:nvPr/>
        </p:nvPicPr>
        <p:blipFill>
          <a:blip r:embed="rId2"/>
          <a:stretch>
            <a:fillRect/>
          </a:stretch>
        </p:blipFill>
        <p:spPr>
          <a:xfrm>
            <a:off x="1476375" y="3716338"/>
            <a:ext cx="6416675" cy="2841625"/>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60417"/>
          <p:cNvSpPr>
            <a:spLocks noGrp="1"/>
          </p:cNvSpPr>
          <p:nvPr>
            <p:ph type="title"/>
          </p:nvPr>
        </p:nvSpPr>
        <p:spPr>
          <a:ln/>
        </p:spPr>
        <p:txBody>
          <a:bodyPr anchor="b"/>
          <a:p>
            <a:r>
              <a:rPr lang="en-US" altLang="zh-CN" sz="4000"/>
              <a:t>Closure</a:t>
            </a:r>
            <a:endParaRPr lang="zh-CN" altLang="en-US" sz="4000" dirty="0"/>
          </a:p>
        </p:txBody>
      </p:sp>
      <p:pic>
        <p:nvPicPr>
          <p:cNvPr id="44034" name="图片 60420"/>
          <p:cNvPicPr>
            <a:picLocks noChangeAspect="1"/>
          </p:cNvPicPr>
          <p:nvPr/>
        </p:nvPicPr>
        <p:blipFill>
          <a:blip r:embed="rId1"/>
          <a:stretch>
            <a:fillRect/>
          </a:stretch>
        </p:blipFill>
        <p:spPr>
          <a:xfrm>
            <a:off x="2843213" y="2565400"/>
            <a:ext cx="3600450" cy="2994025"/>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61441"/>
          <p:cNvSpPr>
            <a:spLocks noGrp="1"/>
          </p:cNvSpPr>
          <p:nvPr>
            <p:ph type="title"/>
          </p:nvPr>
        </p:nvSpPr>
        <p:spPr>
          <a:ln/>
        </p:spPr>
        <p:txBody>
          <a:bodyPr anchor="b"/>
          <a:p>
            <a:r>
              <a:rPr lang="en-US" altLang="zh-CN" sz="4000"/>
              <a:t>U</a:t>
            </a:r>
            <a:r>
              <a:rPr lang="en-US" altLang="en-US" sz="4000"/>
              <a:t>ses the Symmetry,</a:t>
            </a:r>
            <a:br>
              <a:rPr lang="en-US" altLang="en-US" sz="4000"/>
            </a:br>
            <a:r>
              <a:rPr lang="en-US" altLang="zh-CN" sz="4000"/>
              <a:t>C</a:t>
            </a:r>
            <a:r>
              <a:rPr lang="en-US" altLang="en-US" sz="4000"/>
              <a:t>losure, and Continuity principles</a:t>
            </a:r>
            <a:endParaRPr lang="zh-CN" altLang="en-US" sz="4000" dirty="0"/>
          </a:p>
        </p:txBody>
      </p:sp>
      <p:pic>
        <p:nvPicPr>
          <p:cNvPr id="45058" name="图片 61445"/>
          <p:cNvPicPr>
            <a:picLocks noChangeAspect="1"/>
          </p:cNvPicPr>
          <p:nvPr/>
        </p:nvPicPr>
        <p:blipFill>
          <a:blip r:embed="rId1"/>
          <a:stretch>
            <a:fillRect/>
          </a:stretch>
        </p:blipFill>
        <p:spPr>
          <a:xfrm>
            <a:off x="1476375" y="1844675"/>
            <a:ext cx="6416675" cy="4302125"/>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62465"/>
          <p:cNvSpPr>
            <a:spLocks noGrp="1"/>
          </p:cNvSpPr>
          <p:nvPr>
            <p:ph type="title"/>
          </p:nvPr>
        </p:nvSpPr>
        <p:spPr>
          <a:ln/>
        </p:spPr>
        <p:txBody>
          <a:bodyPr anchor="b"/>
          <a:p>
            <a:r>
              <a:rPr lang="en-US" altLang="zh-CN"/>
              <a:t>Figure/Ground</a:t>
            </a:r>
            <a:endParaRPr lang="en-US" altLang="zh-CN"/>
          </a:p>
        </p:txBody>
      </p:sp>
      <p:pic>
        <p:nvPicPr>
          <p:cNvPr id="46082" name="图片 62467"/>
          <p:cNvPicPr>
            <a:picLocks noChangeAspect="1"/>
          </p:cNvPicPr>
          <p:nvPr/>
        </p:nvPicPr>
        <p:blipFill>
          <a:blip r:embed="rId1"/>
          <a:stretch>
            <a:fillRect/>
          </a:stretch>
        </p:blipFill>
        <p:spPr>
          <a:xfrm>
            <a:off x="1187450" y="1916113"/>
            <a:ext cx="6799263" cy="4224337"/>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6145"/>
          <p:cNvSpPr>
            <a:spLocks noGrp="1"/>
          </p:cNvSpPr>
          <p:nvPr>
            <p:ph type="title"/>
          </p:nvPr>
        </p:nvSpPr>
        <p:spPr>
          <a:ln/>
        </p:spPr>
        <p:txBody>
          <a:bodyPr anchor="b"/>
          <a:p>
            <a:r>
              <a:rPr lang="en-US" altLang="zh-CN" sz="4000"/>
              <a:t>5.1 Visual Interface Design Factors</a:t>
            </a:r>
            <a:endParaRPr lang="en-US" altLang="zh-CN" sz="4000"/>
          </a:p>
        </p:txBody>
      </p:sp>
      <p:pic>
        <p:nvPicPr>
          <p:cNvPr id="9218" name="图片 6146"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63489"/>
          <p:cNvSpPr>
            <a:spLocks noGrp="1"/>
          </p:cNvSpPr>
          <p:nvPr>
            <p:ph type="title"/>
          </p:nvPr>
        </p:nvSpPr>
        <p:spPr>
          <a:ln/>
        </p:spPr>
        <p:txBody>
          <a:bodyPr anchor="b"/>
          <a:p>
            <a:r>
              <a:rPr lang="en-US" altLang="zh-CN"/>
              <a:t>Figure/Ground</a:t>
            </a:r>
            <a:endParaRPr lang="zh-CN" altLang="en-US" dirty="0"/>
          </a:p>
        </p:txBody>
      </p:sp>
      <p:pic>
        <p:nvPicPr>
          <p:cNvPr id="47106" name="图片 63491"/>
          <p:cNvPicPr>
            <a:picLocks noChangeAspect="1"/>
          </p:cNvPicPr>
          <p:nvPr/>
        </p:nvPicPr>
        <p:blipFill>
          <a:blip r:embed="rId1"/>
          <a:stretch>
            <a:fillRect/>
          </a:stretch>
        </p:blipFill>
        <p:spPr>
          <a:xfrm>
            <a:off x="468313" y="1557338"/>
            <a:ext cx="8291512" cy="5006975"/>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64513"/>
          <p:cNvSpPr>
            <a:spLocks noGrp="1"/>
          </p:cNvSpPr>
          <p:nvPr>
            <p:ph type="title"/>
          </p:nvPr>
        </p:nvSpPr>
        <p:spPr>
          <a:ln/>
        </p:spPr>
        <p:txBody>
          <a:bodyPr anchor="b"/>
          <a:p>
            <a:r>
              <a:rPr lang="en-US" altLang="zh-CN"/>
              <a:t>Gestalt Principles: Combined</a:t>
            </a:r>
            <a:endParaRPr lang="zh-CN" altLang="en-US" dirty="0"/>
          </a:p>
        </p:txBody>
      </p:sp>
      <p:pic>
        <p:nvPicPr>
          <p:cNvPr id="64516" name="图片 64515"/>
          <p:cNvPicPr>
            <a:picLocks noChangeAspect="1"/>
          </p:cNvPicPr>
          <p:nvPr/>
        </p:nvPicPr>
        <p:blipFill>
          <a:blip r:embed="rId1"/>
          <a:stretch>
            <a:fillRect/>
          </a:stretch>
        </p:blipFill>
        <p:spPr>
          <a:xfrm>
            <a:off x="1116013" y="115888"/>
            <a:ext cx="7142162" cy="66405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wipe(down)">
                                      <p:cBhvr>
                                        <p:cTn id="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40961"/>
          <p:cNvSpPr>
            <a:spLocks noGrp="1"/>
          </p:cNvSpPr>
          <p:nvPr>
            <p:ph type="title"/>
          </p:nvPr>
        </p:nvSpPr>
        <p:spPr>
          <a:ln/>
        </p:spPr>
        <p:txBody>
          <a:bodyPr anchor="b"/>
          <a:p>
            <a:r>
              <a:rPr lang="zh-CN" altLang="en-US" sz="4000" dirty="0"/>
              <a:t>A</a:t>
            </a:r>
            <a:r>
              <a:rPr lang="en-US" altLang="zh-CN" sz="4000" err="1"/>
              <a:t>lignment</a:t>
            </a:r>
            <a:r>
              <a:rPr lang="en-US" altLang="zh-CN" sz="4000"/>
              <a:t> - Text</a:t>
            </a:r>
            <a:endParaRPr lang="zh-CN" altLang="en-US" sz="4000" dirty="0"/>
          </a:p>
        </p:txBody>
      </p:sp>
      <p:sp>
        <p:nvSpPr>
          <p:cNvPr id="49154" name="文本占位符 40962"/>
          <p:cNvSpPr>
            <a:spLocks noGrp="1"/>
          </p:cNvSpPr>
          <p:nvPr>
            <p:ph idx="1"/>
          </p:nvPr>
        </p:nvSpPr>
        <p:spPr>
          <a:ln/>
        </p:spPr>
        <p:txBody>
          <a:bodyPr anchor="t"/>
          <a:p>
            <a:r>
              <a:rPr lang="en-US" altLang="zh-CN"/>
              <a:t>you read from left to right </a:t>
            </a:r>
            <a:r>
              <a:rPr lang="en-US" altLang="zh-CN">
                <a:sym typeface="Symbol" panose="05050102010706020507" pitchFamily="18" charset="2"/>
              </a:rPr>
              <a:t></a:t>
            </a:r>
            <a:r>
              <a:rPr lang="en-US" altLang="zh-CN"/>
              <a:t>  align left hand side</a:t>
            </a:r>
            <a:endParaRPr lang="zh-CN" altLang="en-US" dirty="0"/>
          </a:p>
          <a:p>
            <a:endParaRPr lang="zh-CN" altLang="en-US" dirty="0"/>
          </a:p>
          <a:p>
            <a:endParaRPr lang="zh-CN" altLang="en-US" dirty="0"/>
          </a:p>
        </p:txBody>
      </p:sp>
      <p:sp>
        <p:nvSpPr>
          <p:cNvPr id="49155" name="文本框 40963"/>
          <p:cNvSpPr txBox="1"/>
          <p:nvPr/>
        </p:nvSpPr>
        <p:spPr>
          <a:xfrm>
            <a:off x="900113" y="2995613"/>
            <a:ext cx="5111750" cy="1552575"/>
          </a:xfrm>
          <a:prstGeom prst="rect">
            <a:avLst/>
          </a:prstGeom>
          <a:noFill/>
          <a:ln w="9525">
            <a:noFill/>
          </a:ln>
        </p:spPr>
        <p:txBody>
          <a:bodyPr wrap="none" anchor="t">
            <a:spAutoFit/>
          </a:bodyPr>
          <a:p>
            <a:pPr eaLnBrk="0" hangingPunct="0"/>
            <a:r>
              <a:rPr lang="en-US" altLang="zh-CN" sz="2400">
                <a:solidFill>
                  <a:srgbClr val="006600"/>
                </a:solidFill>
                <a:latin typeface="Times New Roman" panose="02020603050405020304" pitchFamily="18" charset="0"/>
                <a:ea typeface="宋体" panose="02010600030101010101" pitchFamily="2" charset="-122"/>
              </a:rPr>
              <a:t>Willy </a:t>
            </a:r>
            <a:r>
              <a:rPr lang="en-US" altLang="zh-CN" sz="2400" err="1">
                <a:solidFill>
                  <a:srgbClr val="006600"/>
                </a:solidFill>
                <a:latin typeface="Times New Roman" panose="02020603050405020304" pitchFamily="18" charset="0"/>
                <a:ea typeface="宋体" panose="02010600030101010101" pitchFamily="2" charset="-122"/>
              </a:rPr>
              <a:t>Wonka</a:t>
            </a:r>
            <a:r>
              <a:rPr lang="en-US" altLang="zh-CN" sz="2400">
                <a:solidFill>
                  <a:srgbClr val="006600"/>
                </a:solidFill>
                <a:latin typeface="Times New Roman" panose="02020603050405020304" pitchFamily="18" charset="0"/>
                <a:ea typeface="宋体" panose="02010600030101010101" pitchFamily="2" charset="-122"/>
              </a:rPr>
              <a:t> and the Chocolate Factory</a:t>
            </a:r>
            <a:endParaRPr lang="en-US" altLang="zh-CN" sz="2400">
              <a:solidFill>
                <a:srgbClr val="006600"/>
              </a:solidFill>
              <a:latin typeface="Times New Roman" panose="02020603050405020304" pitchFamily="18" charset="0"/>
              <a:ea typeface="宋体" panose="02010600030101010101" pitchFamily="2" charset="-122"/>
            </a:endParaRPr>
          </a:p>
          <a:p>
            <a:pPr eaLnBrk="0" hangingPunct="0"/>
            <a:r>
              <a:rPr lang="en-US" altLang="zh-CN" sz="2400">
                <a:solidFill>
                  <a:srgbClr val="006600"/>
                </a:solidFill>
                <a:latin typeface="Times New Roman" panose="02020603050405020304" pitchFamily="18" charset="0"/>
                <a:ea typeface="宋体" panose="02010600030101010101" pitchFamily="2" charset="-122"/>
              </a:rPr>
              <a:t>Winston Churchill - A Biography</a:t>
            </a:r>
            <a:endParaRPr lang="en-US" altLang="zh-CN" sz="2400">
              <a:solidFill>
                <a:srgbClr val="006600"/>
              </a:solidFill>
              <a:latin typeface="Times New Roman" panose="02020603050405020304" pitchFamily="18" charset="0"/>
              <a:ea typeface="宋体" panose="02010600030101010101" pitchFamily="2" charset="-122"/>
            </a:endParaRPr>
          </a:p>
          <a:p>
            <a:pPr eaLnBrk="0" hangingPunct="0"/>
            <a:r>
              <a:rPr lang="en-US" altLang="zh-CN" sz="2400">
                <a:solidFill>
                  <a:srgbClr val="006600"/>
                </a:solidFill>
                <a:latin typeface="Times New Roman" panose="02020603050405020304" pitchFamily="18" charset="0"/>
                <a:ea typeface="宋体" panose="02010600030101010101" pitchFamily="2" charset="-122"/>
              </a:rPr>
              <a:t>Wizard of Oz</a:t>
            </a:r>
            <a:endParaRPr lang="en-US" altLang="zh-CN" sz="2400">
              <a:solidFill>
                <a:srgbClr val="006600"/>
              </a:solidFill>
              <a:latin typeface="Times New Roman" panose="02020603050405020304" pitchFamily="18" charset="0"/>
              <a:ea typeface="宋体" panose="02010600030101010101" pitchFamily="2" charset="-122"/>
            </a:endParaRPr>
          </a:p>
          <a:p>
            <a:pPr eaLnBrk="0" hangingPunct="0"/>
            <a:r>
              <a:rPr lang="en-US" altLang="zh-CN" sz="2400" err="1">
                <a:solidFill>
                  <a:srgbClr val="006600"/>
                </a:solidFill>
                <a:latin typeface="Times New Roman" panose="02020603050405020304" pitchFamily="18" charset="0"/>
                <a:ea typeface="宋体" panose="02010600030101010101" pitchFamily="2" charset="-122"/>
              </a:rPr>
              <a:t>Xena</a:t>
            </a:r>
            <a:r>
              <a:rPr lang="en-US" altLang="zh-CN" sz="2400">
                <a:solidFill>
                  <a:srgbClr val="006600"/>
                </a:solidFill>
                <a:latin typeface="Times New Roman" panose="02020603050405020304" pitchFamily="18" charset="0"/>
                <a:ea typeface="宋体" panose="02010600030101010101" pitchFamily="2" charset="-122"/>
              </a:rPr>
              <a:t> - Warrior Princess</a:t>
            </a:r>
            <a:endParaRPr lang="en-US" altLang="zh-CN" sz="2400">
              <a:solidFill>
                <a:srgbClr val="006600"/>
              </a:solidFill>
              <a:latin typeface="Times New Roman" panose="02020603050405020304" pitchFamily="18" charset="0"/>
              <a:ea typeface="宋体" panose="02010600030101010101" pitchFamily="2" charset="-122"/>
            </a:endParaRPr>
          </a:p>
        </p:txBody>
      </p:sp>
      <p:sp>
        <p:nvSpPr>
          <p:cNvPr id="49156" name="文本框 40964"/>
          <p:cNvSpPr txBox="1"/>
          <p:nvPr/>
        </p:nvSpPr>
        <p:spPr>
          <a:xfrm>
            <a:off x="3635375" y="4797425"/>
            <a:ext cx="5111750" cy="1552575"/>
          </a:xfrm>
          <a:prstGeom prst="rect">
            <a:avLst/>
          </a:prstGeom>
          <a:noFill/>
          <a:ln w="9525">
            <a:noFill/>
          </a:ln>
        </p:spPr>
        <p:txBody>
          <a:bodyPr wrap="none" anchor="t">
            <a:spAutoFit/>
          </a:bodyPr>
          <a:p>
            <a:pPr algn="r" eaLnBrk="0" hangingPunct="0"/>
            <a:r>
              <a:rPr lang="en-US" altLang="zh-CN" sz="2400">
                <a:solidFill>
                  <a:srgbClr val="CC3300"/>
                </a:solidFill>
                <a:latin typeface="Times New Roman" panose="02020603050405020304" pitchFamily="18" charset="0"/>
                <a:ea typeface="宋体" panose="02010600030101010101" pitchFamily="2" charset="-122"/>
              </a:rPr>
              <a:t>Willy </a:t>
            </a:r>
            <a:r>
              <a:rPr lang="en-US" altLang="zh-CN" sz="2400" err="1">
                <a:solidFill>
                  <a:srgbClr val="CC3300"/>
                </a:solidFill>
                <a:latin typeface="Times New Roman" panose="02020603050405020304" pitchFamily="18" charset="0"/>
                <a:ea typeface="宋体" panose="02010600030101010101" pitchFamily="2" charset="-122"/>
              </a:rPr>
              <a:t>Wonka</a:t>
            </a:r>
            <a:r>
              <a:rPr lang="en-US" altLang="zh-CN" sz="2400">
                <a:solidFill>
                  <a:srgbClr val="CC3300"/>
                </a:solidFill>
                <a:latin typeface="Times New Roman" panose="02020603050405020304" pitchFamily="18" charset="0"/>
                <a:ea typeface="宋体" panose="02010600030101010101" pitchFamily="2" charset="-122"/>
              </a:rPr>
              <a:t> and the Chocolate Factory</a:t>
            </a:r>
            <a:endParaRPr lang="en-US" altLang="zh-CN" sz="2400">
              <a:solidFill>
                <a:srgbClr val="CC3300"/>
              </a:solidFill>
              <a:latin typeface="Times New Roman" panose="02020603050405020304" pitchFamily="18" charset="0"/>
              <a:ea typeface="宋体" panose="02010600030101010101" pitchFamily="2" charset="-122"/>
            </a:endParaRPr>
          </a:p>
          <a:p>
            <a:pPr algn="r" eaLnBrk="0" hangingPunct="0"/>
            <a:r>
              <a:rPr lang="en-US" altLang="zh-CN" sz="2400">
                <a:solidFill>
                  <a:srgbClr val="CC3300"/>
                </a:solidFill>
                <a:latin typeface="Times New Roman" panose="02020603050405020304" pitchFamily="18" charset="0"/>
                <a:ea typeface="宋体" panose="02010600030101010101" pitchFamily="2" charset="-122"/>
              </a:rPr>
              <a:t>Winston Churchill - A Biography</a:t>
            </a:r>
            <a:endParaRPr lang="en-US" altLang="zh-CN" sz="2400">
              <a:solidFill>
                <a:srgbClr val="CC3300"/>
              </a:solidFill>
              <a:latin typeface="Times New Roman" panose="02020603050405020304" pitchFamily="18" charset="0"/>
              <a:ea typeface="宋体" panose="02010600030101010101" pitchFamily="2" charset="-122"/>
            </a:endParaRPr>
          </a:p>
          <a:p>
            <a:pPr algn="r" eaLnBrk="0" hangingPunct="0"/>
            <a:r>
              <a:rPr lang="en-US" altLang="zh-CN" sz="2400">
                <a:solidFill>
                  <a:srgbClr val="CC3300"/>
                </a:solidFill>
                <a:latin typeface="Times New Roman" panose="02020603050405020304" pitchFamily="18" charset="0"/>
                <a:ea typeface="宋体" panose="02010600030101010101" pitchFamily="2" charset="-122"/>
              </a:rPr>
              <a:t>Wizard of Oz</a:t>
            </a:r>
            <a:endParaRPr lang="en-US" altLang="zh-CN" sz="2400">
              <a:solidFill>
                <a:srgbClr val="CC3300"/>
              </a:solidFill>
              <a:latin typeface="Times New Roman" panose="02020603050405020304" pitchFamily="18" charset="0"/>
              <a:ea typeface="宋体" panose="02010600030101010101" pitchFamily="2" charset="-122"/>
            </a:endParaRPr>
          </a:p>
          <a:p>
            <a:pPr algn="r" eaLnBrk="0" hangingPunct="0"/>
            <a:r>
              <a:rPr lang="en-US" altLang="zh-CN" sz="2400" err="1">
                <a:solidFill>
                  <a:srgbClr val="CC3300"/>
                </a:solidFill>
                <a:latin typeface="Times New Roman" panose="02020603050405020304" pitchFamily="18" charset="0"/>
                <a:ea typeface="宋体" panose="02010600030101010101" pitchFamily="2" charset="-122"/>
              </a:rPr>
              <a:t>Xena</a:t>
            </a:r>
            <a:r>
              <a:rPr lang="en-US" altLang="zh-CN" sz="2400">
                <a:solidFill>
                  <a:srgbClr val="CC3300"/>
                </a:solidFill>
                <a:latin typeface="Times New Roman" panose="02020603050405020304" pitchFamily="18" charset="0"/>
                <a:ea typeface="宋体" panose="02010600030101010101" pitchFamily="2" charset="-122"/>
              </a:rPr>
              <a:t> - Warrior Princess</a:t>
            </a:r>
            <a:endParaRPr lang="en-US" altLang="zh-CN" sz="2400">
              <a:solidFill>
                <a:srgbClr val="CC33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41985"/>
          <p:cNvSpPr>
            <a:spLocks noGrp="1"/>
          </p:cNvSpPr>
          <p:nvPr>
            <p:ph type="title"/>
          </p:nvPr>
        </p:nvSpPr>
        <p:spPr>
          <a:ln/>
        </p:spPr>
        <p:txBody>
          <a:bodyPr anchor="b"/>
          <a:p>
            <a:r>
              <a:rPr lang="zh-CN" altLang="en-US" sz="4000" dirty="0"/>
              <a:t>A</a:t>
            </a:r>
            <a:r>
              <a:rPr lang="en-US" altLang="zh-CN" sz="4000" err="1"/>
              <a:t>lignment</a:t>
            </a:r>
            <a:r>
              <a:rPr lang="en-US" altLang="zh-CN" sz="4000"/>
              <a:t> - Names</a:t>
            </a:r>
            <a:endParaRPr lang="zh-CN" altLang="en-US" sz="4000" dirty="0"/>
          </a:p>
        </p:txBody>
      </p:sp>
      <p:sp>
        <p:nvSpPr>
          <p:cNvPr id="50178" name="文本占位符 41986"/>
          <p:cNvSpPr>
            <a:spLocks noGrp="1"/>
          </p:cNvSpPr>
          <p:nvPr>
            <p:ph idx="1"/>
          </p:nvPr>
        </p:nvSpPr>
        <p:spPr>
          <a:ln/>
        </p:spPr>
        <p:txBody>
          <a:bodyPr anchor="t"/>
          <a:p>
            <a:r>
              <a:rPr lang="en-US" altLang="zh-CN"/>
              <a:t>Usually scanning for surnames   </a:t>
            </a:r>
            <a:r>
              <a:rPr lang="en-US" altLang="zh-CN">
                <a:sym typeface="Symbol" panose="05050102010706020507" pitchFamily="18" charset="2"/>
              </a:rPr>
              <a:t>			</a:t>
            </a:r>
            <a:r>
              <a:rPr lang="en-US" altLang="zh-CN"/>
              <a:t>  make it easy!</a:t>
            </a:r>
            <a:endParaRPr lang="en-US" altLang="zh-CN"/>
          </a:p>
          <a:p>
            <a:endParaRPr lang="zh-CN" altLang="en-US" dirty="0"/>
          </a:p>
        </p:txBody>
      </p:sp>
      <p:sp>
        <p:nvSpPr>
          <p:cNvPr id="41988" name="文本框 41987"/>
          <p:cNvSpPr txBox="1"/>
          <p:nvPr/>
        </p:nvSpPr>
        <p:spPr>
          <a:xfrm>
            <a:off x="6372225" y="3211513"/>
            <a:ext cx="2279650" cy="1581150"/>
          </a:xfrm>
          <a:prstGeom prst="rect">
            <a:avLst/>
          </a:prstGeom>
          <a:noFill/>
          <a:ln w="28575" cap="flat" cmpd="sng">
            <a:solidFill>
              <a:srgbClr val="660033"/>
            </a:solidFill>
            <a:prstDash val="solid"/>
            <a:miter/>
            <a:headEnd type="none" w="med" len="med"/>
            <a:tailEnd type="none" w="med" len="med"/>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Dix , Alan</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Finlay, Janet</a:t>
            </a:r>
            <a:endParaRPr lang="en-US" altLang="zh-CN" sz="2400">
              <a:latin typeface="Times New Roman" panose="02020603050405020304" pitchFamily="18" charset="0"/>
              <a:ea typeface="宋体" panose="02010600030101010101" pitchFamily="2" charset="-122"/>
            </a:endParaRPr>
          </a:p>
          <a:p>
            <a:pPr eaLnBrk="0" hangingPunct="0"/>
            <a:r>
              <a:rPr lang="en-US" altLang="zh-CN" sz="2400" err="1">
                <a:latin typeface="Times New Roman" panose="02020603050405020304" pitchFamily="18" charset="0"/>
                <a:ea typeface="宋体" panose="02010600030101010101" pitchFamily="2" charset="-122"/>
              </a:rPr>
              <a:t>Abowd</a:t>
            </a:r>
            <a:r>
              <a:rPr lang="en-US" altLang="zh-CN" sz="2400">
                <a:latin typeface="Times New Roman" panose="02020603050405020304" pitchFamily="18" charset="0"/>
                <a:ea typeface="宋体" panose="02010600030101010101" pitchFamily="2" charset="-122"/>
              </a:rPr>
              <a:t>, Gregory</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Beale, Russell</a:t>
            </a:r>
            <a:endParaRPr lang="en-US" altLang="zh-CN" sz="2400">
              <a:latin typeface="Times New Roman" panose="02020603050405020304" pitchFamily="18" charset="0"/>
              <a:ea typeface="宋体" panose="02010600030101010101" pitchFamily="2" charset="-122"/>
            </a:endParaRPr>
          </a:p>
        </p:txBody>
      </p:sp>
      <p:sp>
        <p:nvSpPr>
          <p:cNvPr id="41989" name="文本框 41988"/>
          <p:cNvSpPr txBox="1"/>
          <p:nvPr/>
        </p:nvSpPr>
        <p:spPr>
          <a:xfrm>
            <a:off x="7740650" y="2565400"/>
            <a:ext cx="1141413" cy="1555750"/>
          </a:xfrm>
          <a:prstGeom prst="rect">
            <a:avLst/>
          </a:prstGeom>
          <a:noFill/>
          <a:ln w="9525">
            <a:noFill/>
          </a:ln>
        </p:spPr>
        <p:txBody>
          <a:bodyPr wrap="none" anchor="t">
            <a:spAutoFit/>
          </a:bodyPr>
          <a:p>
            <a:pPr eaLnBrk="0" hangingPunct="0"/>
            <a:r>
              <a:rPr lang="en-US" altLang="zh-CN" sz="9600">
                <a:solidFill>
                  <a:srgbClr val="66FF33"/>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9600">
              <a:solidFill>
                <a:srgbClr val="66FF33"/>
              </a:solidFill>
              <a:latin typeface="Times New Roman" panose="02020603050405020304" pitchFamily="18" charset="0"/>
              <a:ea typeface="宋体" panose="02010600030101010101" pitchFamily="2" charset="-122"/>
              <a:sym typeface="Wingdings 2" pitchFamily="18" charset="2"/>
            </a:endParaRPr>
          </a:p>
        </p:txBody>
      </p:sp>
      <p:sp>
        <p:nvSpPr>
          <p:cNvPr id="50181" name="文本框 41989"/>
          <p:cNvSpPr txBox="1"/>
          <p:nvPr/>
        </p:nvSpPr>
        <p:spPr>
          <a:xfrm>
            <a:off x="1066800" y="3355975"/>
            <a:ext cx="2203450" cy="1581150"/>
          </a:xfrm>
          <a:prstGeom prst="rect">
            <a:avLst/>
          </a:prstGeom>
          <a:noFill/>
          <a:ln w="28575" cap="flat" cmpd="sng">
            <a:solidFill>
              <a:srgbClr val="660033"/>
            </a:solidFill>
            <a:prstDash val="solid"/>
            <a:miter/>
            <a:headEnd type="none" w="med" len="med"/>
            <a:tailEnd type="none" w="med" len="med"/>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Alan Dix</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Janet Finlay</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Gregory </a:t>
            </a:r>
            <a:r>
              <a:rPr lang="en-US" altLang="zh-CN" sz="2400" err="1">
                <a:latin typeface="Times New Roman" panose="02020603050405020304" pitchFamily="18" charset="0"/>
                <a:ea typeface="宋体" panose="02010600030101010101" pitchFamily="2" charset="-122"/>
              </a:rPr>
              <a:t>Abowd</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Russell Beale</a:t>
            </a:r>
            <a:endParaRPr lang="en-US" altLang="zh-CN" sz="2400">
              <a:latin typeface="Times New Roman" panose="02020603050405020304" pitchFamily="18" charset="0"/>
              <a:ea typeface="宋体" panose="02010600030101010101" pitchFamily="2" charset="-122"/>
            </a:endParaRPr>
          </a:p>
        </p:txBody>
      </p:sp>
      <p:sp>
        <p:nvSpPr>
          <p:cNvPr id="41991" name="文本框 41990"/>
          <p:cNvSpPr txBox="1"/>
          <p:nvPr/>
        </p:nvSpPr>
        <p:spPr>
          <a:xfrm>
            <a:off x="3733800" y="4879975"/>
            <a:ext cx="2279650" cy="1581150"/>
          </a:xfrm>
          <a:prstGeom prst="rect">
            <a:avLst/>
          </a:prstGeom>
          <a:noFill/>
          <a:ln w="28575" cap="flat" cmpd="sng">
            <a:solidFill>
              <a:srgbClr val="660033"/>
            </a:solidFill>
            <a:prstDash val="solid"/>
            <a:miter/>
            <a:headEnd type="none" w="med" len="med"/>
            <a:tailEnd type="none" w="med" len="med"/>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Alan        Dix</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Janet        Finlay</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Gregory  </a:t>
            </a:r>
            <a:r>
              <a:rPr lang="en-US" altLang="zh-CN" sz="2400" err="1">
                <a:latin typeface="Times New Roman" panose="02020603050405020304" pitchFamily="18" charset="0"/>
                <a:ea typeface="宋体" panose="02010600030101010101" pitchFamily="2" charset="-122"/>
              </a:rPr>
              <a:t>Abowd</a:t>
            </a:r>
            <a:endParaRPr lang="en-US" altLang="zh-CN" sz="2400">
              <a:latin typeface="Times New Roman" panose="02020603050405020304" pitchFamily="18" charset="0"/>
              <a:ea typeface="宋体" panose="02010600030101010101" pitchFamily="2" charset="-122"/>
            </a:endParaRPr>
          </a:p>
          <a:p>
            <a:pPr eaLnBrk="0" hangingPunct="0"/>
            <a:r>
              <a:rPr lang="en-US" altLang="zh-CN" sz="2400">
                <a:latin typeface="Times New Roman" panose="02020603050405020304" pitchFamily="18" charset="0"/>
                <a:ea typeface="宋体" panose="02010600030101010101" pitchFamily="2" charset="-122"/>
              </a:rPr>
              <a:t>Russell    Beale</a:t>
            </a:r>
            <a:endParaRPr lang="en-US" altLang="zh-CN" sz="2400">
              <a:latin typeface="Times New Roman" panose="02020603050405020304" pitchFamily="18" charset="0"/>
              <a:ea typeface="宋体" panose="02010600030101010101" pitchFamily="2" charset="-122"/>
            </a:endParaRPr>
          </a:p>
        </p:txBody>
      </p:sp>
      <p:sp>
        <p:nvSpPr>
          <p:cNvPr id="41992" name="文本框 41991"/>
          <p:cNvSpPr txBox="1"/>
          <p:nvPr/>
        </p:nvSpPr>
        <p:spPr>
          <a:xfrm>
            <a:off x="2843213" y="2924175"/>
            <a:ext cx="958850" cy="1555750"/>
          </a:xfrm>
          <a:prstGeom prst="rect">
            <a:avLst/>
          </a:prstGeom>
          <a:noFill/>
          <a:ln w="9525">
            <a:noFill/>
          </a:ln>
        </p:spPr>
        <p:txBody>
          <a:bodyPr wrap="none" anchor="t">
            <a:spAutoFit/>
          </a:bodyPr>
          <a:p>
            <a:pPr eaLnBrk="0" hangingPunct="0"/>
            <a:r>
              <a:rPr lang="en-US" altLang="zh-CN" sz="9600">
                <a:solidFill>
                  <a:srgbClr val="FF0000"/>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2400">
              <a:latin typeface="Times New Roman" panose="02020603050405020304" pitchFamily="18" charset="0"/>
              <a:ea typeface="宋体" panose="02010600030101010101" pitchFamily="2" charset="-122"/>
            </a:endParaRPr>
          </a:p>
        </p:txBody>
      </p:sp>
      <p:sp>
        <p:nvSpPr>
          <p:cNvPr id="41993" name="文本框 41992"/>
          <p:cNvSpPr txBox="1"/>
          <p:nvPr/>
        </p:nvSpPr>
        <p:spPr>
          <a:xfrm>
            <a:off x="5375275" y="4148138"/>
            <a:ext cx="1141413" cy="1555750"/>
          </a:xfrm>
          <a:prstGeom prst="rect">
            <a:avLst/>
          </a:prstGeom>
          <a:noFill/>
          <a:ln w="9525">
            <a:noFill/>
          </a:ln>
        </p:spPr>
        <p:txBody>
          <a:bodyPr wrap="none" anchor="t">
            <a:spAutoFit/>
          </a:bodyPr>
          <a:p>
            <a:pPr eaLnBrk="0" hangingPunct="0"/>
            <a:r>
              <a:rPr lang="en-US" altLang="zh-CN" sz="9600">
                <a:solidFill>
                  <a:srgbClr val="66FF33"/>
                </a:solidFill>
                <a:latin typeface="Times New Roman" panose="02020603050405020304" pitchFamily="18" charset="0"/>
                <a:ea typeface="宋体" panose="02010600030101010101" pitchFamily="2" charset="-122"/>
                <a:sym typeface="Wingdings" panose="05000000000000000000" pitchFamily="2" charset="2"/>
              </a:rPr>
              <a:t></a:t>
            </a:r>
            <a:endParaRPr lang="en-US" altLang="zh-CN" sz="9600">
              <a:solidFill>
                <a:srgbClr val="66FF33"/>
              </a:solidFill>
              <a:latin typeface="Times New Roman" panose="02020603050405020304" pitchFamily="18" charset="0"/>
              <a:ea typeface="宋体" panose="02010600030101010101" pitchFamily="2" charset="-122"/>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checkerboard(across)">
                                      <p:cBhvr>
                                        <p:cTn id="7" dur="500"/>
                                        <p:tgtEl>
                                          <p:spTgt spid="4199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1991"/>
                                        </p:tgtEl>
                                        <p:attrNameLst>
                                          <p:attrName>style.visibility</p:attrName>
                                        </p:attrNameLst>
                                      </p:cBhvr>
                                      <p:to>
                                        <p:strVal val="visible"/>
                                      </p:to>
                                    </p:set>
                                    <p:animEffect transition="in" filter="checkerboard(across)">
                                      <p:cBhvr>
                                        <p:cTn id="12" dur="500"/>
                                        <p:tgtEl>
                                          <p:spTgt spid="4199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1993"/>
                                        </p:tgtEl>
                                        <p:attrNameLst>
                                          <p:attrName>style.visibility</p:attrName>
                                        </p:attrNameLst>
                                      </p:cBhvr>
                                      <p:to>
                                        <p:strVal val="visible"/>
                                      </p:to>
                                    </p:set>
                                    <p:animEffect transition="in" filter="checkerboard(across)">
                                      <p:cBhvr>
                                        <p:cTn id="17" dur="500"/>
                                        <p:tgtEl>
                                          <p:spTgt spid="4199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1988"/>
                                        </p:tgtEl>
                                        <p:attrNameLst>
                                          <p:attrName>style.visibility</p:attrName>
                                        </p:attrNameLst>
                                      </p:cBhvr>
                                      <p:to>
                                        <p:strVal val="visible"/>
                                      </p:to>
                                    </p:set>
                                    <p:animEffect transition="in" filter="checkerboard(across)">
                                      <p:cBhvr>
                                        <p:cTn id="22" dur="500"/>
                                        <p:tgtEl>
                                          <p:spTgt spid="4198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1989"/>
                                        </p:tgtEl>
                                        <p:attrNameLst>
                                          <p:attrName>style.visibility</p:attrName>
                                        </p:attrNameLst>
                                      </p:cBhvr>
                                      <p:to>
                                        <p:strVal val="visible"/>
                                      </p:to>
                                    </p:set>
                                    <p:animEffect transition="in" filter="checkerboard(across)">
                                      <p:cBhvr>
                                        <p:cTn id="2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P spid="41989" grpId="0"/>
      <p:bldP spid="41991" grpId="0" animBg="1"/>
      <p:bldP spid="41992" grpId="0"/>
      <p:bldP spid="419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43009"/>
          <p:cNvSpPr>
            <a:spLocks noGrp="1"/>
          </p:cNvSpPr>
          <p:nvPr>
            <p:ph type="title"/>
          </p:nvPr>
        </p:nvSpPr>
        <p:spPr>
          <a:ln/>
        </p:spPr>
        <p:txBody>
          <a:bodyPr anchor="b"/>
          <a:p>
            <a:r>
              <a:rPr lang="zh-CN" altLang="en-US" sz="4000" dirty="0"/>
              <a:t>A</a:t>
            </a:r>
            <a:r>
              <a:rPr lang="en-US" altLang="zh-CN" sz="4000" err="1"/>
              <a:t>lignment</a:t>
            </a:r>
            <a:r>
              <a:rPr lang="en-US" altLang="zh-CN" sz="4000"/>
              <a:t> - Numbers</a:t>
            </a:r>
            <a:endParaRPr lang="zh-CN" altLang="en-US" sz="4000" dirty="0"/>
          </a:p>
        </p:txBody>
      </p:sp>
      <p:sp>
        <p:nvSpPr>
          <p:cNvPr id="51202" name="文本占位符 43010"/>
          <p:cNvSpPr>
            <a:spLocks noGrp="1"/>
          </p:cNvSpPr>
          <p:nvPr>
            <p:ph idx="1"/>
          </p:nvPr>
        </p:nvSpPr>
        <p:spPr>
          <a:ln/>
        </p:spPr>
        <p:txBody>
          <a:bodyPr anchor="t"/>
          <a:p>
            <a:r>
              <a:rPr lang="en-US" altLang="zh-CN"/>
              <a:t>align decimal points</a:t>
            </a:r>
            <a:endParaRPr lang="zh-CN" altLang="en-US" dirty="0"/>
          </a:p>
          <a:p>
            <a:pPr>
              <a:buNone/>
            </a:pPr>
            <a:endParaRPr lang="en-US" altLang="zh-CN"/>
          </a:p>
          <a:p>
            <a:endParaRPr lang="zh-CN" altLang="en-US" dirty="0"/>
          </a:p>
        </p:txBody>
      </p:sp>
      <p:sp>
        <p:nvSpPr>
          <p:cNvPr id="51203" name="文本框 43011"/>
          <p:cNvSpPr txBox="1"/>
          <p:nvPr/>
        </p:nvSpPr>
        <p:spPr>
          <a:xfrm>
            <a:off x="1908175" y="3068638"/>
            <a:ext cx="1828800" cy="3041650"/>
          </a:xfrm>
          <a:prstGeom prst="rect">
            <a:avLst/>
          </a:prstGeom>
          <a:noFill/>
          <a:ln w="28575" cap="flat" cmpd="sng">
            <a:solidFill>
              <a:schemeClr val="accent2"/>
            </a:solidFill>
            <a:prstDash val="solid"/>
            <a:miter/>
            <a:headEnd type="none" w="med" len="med"/>
            <a:tailEnd type="none" w="med" len="med"/>
          </a:ln>
        </p:spPr>
        <p:txBody>
          <a:bodyPr anchor="t">
            <a:spAutoFit/>
          </a:bodyPr>
          <a:p>
            <a:pPr algn="r" defTabSz="1050925" eaLnBrk="0" hangingPunct="0">
              <a:spcBef>
                <a:spcPct val="50000"/>
              </a:spcBef>
            </a:pPr>
            <a:r>
              <a:rPr lang="en-US" altLang="zh-CN" sz="2400">
                <a:latin typeface="Times New Roman" panose="02020603050405020304" pitchFamily="18" charset="0"/>
                <a:ea typeface="宋体" panose="02010600030101010101" pitchFamily="2" charset="-122"/>
              </a:rPr>
              <a:t>532.56</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179.3</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256.317</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15</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73.948</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1035</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3.142</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497.6256</a:t>
            </a:r>
            <a:endParaRPr lang="en-US" altLang="zh-CN" sz="2400">
              <a:latin typeface="Times New Roman" panose="02020603050405020304" pitchFamily="18" charset="0"/>
              <a:ea typeface="宋体" panose="02010600030101010101" pitchFamily="2" charset="-122"/>
            </a:endParaRPr>
          </a:p>
        </p:txBody>
      </p:sp>
      <p:sp>
        <p:nvSpPr>
          <p:cNvPr id="51204" name="文本框 43012"/>
          <p:cNvSpPr txBox="1"/>
          <p:nvPr/>
        </p:nvSpPr>
        <p:spPr>
          <a:xfrm>
            <a:off x="4932363" y="2997200"/>
            <a:ext cx="2895600" cy="3163888"/>
          </a:xfrm>
          <a:prstGeom prst="rect">
            <a:avLst/>
          </a:prstGeom>
          <a:noFill/>
          <a:ln w="28575" cap="flat" cmpd="sng">
            <a:solidFill>
              <a:schemeClr val="accent2"/>
            </a:solidFill>
            <a:prstDash val="solid"/>
            <a:miter/>
            <a:headEnd type="none" w="med" len="med"/>
            <a:tailEnd type="none" w="med" len="med"/>
          </a:ln>
        </p:spPr>
        <p:txBody>
          <a:bodyPr anchor="t">
            <a:spAutoFit/>
          </a:bodyPr>
          <a:p>
            <a:pPr defTabSz="854075" eaLnBrk="0" hangingPunct="0">
              <a:spcBef>
                <a:spcPct val="50000"/>
              </a:spcBef>
              <a:tabLst>
                <a:tab pos="1236980" algn="dec"/>
              </a:tabLst>
            </a:pPr>
            <a:r>
              <a:rPr lang="en-US" altLang="zh-CN" sz="32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627.865</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1.005763</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382.583</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2502.56</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432.935</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2.0175</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652.87</a:t>
            </a:r>
            <a:br>
              <a:rPr lang="en-US" altLang="zh-CN" sz="2400">
                <a:latin typeface="Times New Roman" panose="02020603050405020304" pitchFamily="18" charset="0"/>
                <a:ea typeface="宋体" panose="02010600030101010101" pitchFamily="2" charset="-122"/>
              </a:rPr>
            </a:br>
            <a:r>
              <a:rPr lang="en-US" altLang="zh-CN" sz="2400">
                <a:latin typeface="Times New Roman" panose="02020603050405020304" pitchFamily="18" charset="0"/>
                <a:ea typeface="宋体" panose="02010600030101010101" pitchFamily="2" charset="-122"/>
              </a:rPr>
              <a:t>	56.34</a:t>
            </a:r>
            <a:endParaRPr lang="en-US" altLang="zh-CN" sz="2400">
              <a:latin typeface="Times New Roman" panose="02020603050405020304" pitchFamily="18" charset="0"/>
              <a:ea typeface="宋体" panose="02010600030101010101" pitchFamily="2" charset="-122"/>
            </a:endParaRPr>
          </a:p>
        </p:txBody>
      </p:sp>
      <p:sp>
        <p:nvSpPr>
          <p:cNvPr id="51205" name="云形标注 43013"/>
          <p:cNvSpPr/>
          <p:nvPr/>
        </p:nvSpPr>
        <p:spPr>
          <a:xfrm>
            <a:off x="5399088" y="260350"/>
            <a:ext cx="3744912" cy="1727200"/>
          </a:xfrm>
          <a:prstGeom prst="cloudCallout">
            <a:avLst>
              <a:gd name="adj1" fmla="val -41819"/>
              <a:gd name="adj2" fmla="val 94301"/>
            </a:avLst>
          </a:prstGeom>
          <a:solidFill>
            <a:schemeClr val="accent1"/>
          </a:solidFill>
          <a:ln w="9525" cap="flat" cmpd="sng">
            <a:solidFill>
              <a:schemeClr val="tx1"/>
            </a:solidFill>
            <a:prstDash val="solid"/>
            <a:round/>
            <a:headEnd type="none" w="med" len="med"/>
            <a:tailEnd type="none" w="med" len="med"/>
          </a:ln>
        </p:spPr>
        <p:txBody>
          <a:bodyPr anchor="t"/>
          <a:p>
            <a:pPr>
              <a:spcBef>
                <a:spcPct val="20000"/>
              </a:spcBef>
              <a:buClr>
                <a:schemeClr val="tx1"/>
              </a:buClr>
              <a:buSzPct val="75000"/>
              <a:buFont typeface="Wingdings" panose="05000000000000000000" pitchFamily="2" charset="2"/>
            </a:pPr>
            <a:r>
              <a:rPr lang="en-US" altLang="zh-CN" sz="2800" b="1">
                <a:latin typeface="Verdana" panose="020B0604030504040204" pitchFamily="34" charset="0"/>
                <a:ea typeface="宋体" panose="02010600030101010101" pitchFamily="2" charset="-122"/>
              </a:rPr>
              <a:t>which is</a:t>
            </a:r>
            <a:r>
              <a:rPr lang="zh-CN" altLang="en-US" sz="2800" b="1" dirty="0">
                <a:latin typeface="Verdana" panose="020B0604030504040204" pitchFamily="34" charset="0"/>
                <a:ea typeface="宋体" panose="02010600030101010101" pitchFamily="2" charset="-122"/>
              </a:rPr>
              <a:t> the </a:t>
            </a:r>
            <a:r>
              <a:rPr lang="en-US" altLang="zh-CN" sz="2800" b="1">
                <a:latin typeface="Verdana" panose="020B0604030504040204" pitchFamily="34" charset="0"/>
                <a:ea typeface="宋体" panose="02010600030101010101" pitchFamily="2" charset="-122"/>
              </a:rPr>
              <a:t>biggest?</a:t>
            </a:r>
            <a:endParaRPr lang="en-US" altLang="zh-CN" sz="2800" b="1">
              <a:latin typeface="Verdana" panose="020B0604030504040204" pitchFamily="34" charset="0"/>
              <a:ea typeface="宋体" panose="02010600030101010101" pitchFamily="2" charset="-122"/>
            </a:endParaRPr>
          </a:p>
          <a:p>
            <a:pPr algn="ctr"/>
            <a:endParaRPr lang="zh-CN" altLang="en-US" sz="2800" b="1" dirty="0">
              <a:latin typeface="Verdana" panose="020B0604030504040204" pitchFamily="34" charset="0"/>
              <a:ea typeface="宋体" panose="02010600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44033"/>
          <p:cNvSpPr>
            <a:spLocks noGrp="1"/>
          </p:cNvSpPr>
          <p:nvPr>
            <p:ph type="title"/>
          </p:nvPr>
        </p:nvSpPr>
        <p:spPr>
          <a:ln/>
        </p:spPr>
        <p:txBody>
          <a:bodyPr anchor="b"/>
          <a:p>
            <a:r>
              <a:rPr lang="zh-CN" altLang="en-US" sz="4000" dirty="0"/>
              <a:t>M</a:t>
            </a:r>
            <a:r>
              <a:rPr lang="en-US" altLang="zh-CN" sz="4000" err="1"/>
              <a:t>ultiple</a:t>
            </a:r>
            <a:r>
              <a:rPr lang="en-US" altLang="zh-CN" sz="4000"/>
              <a:t>  </a:t>
            </a:r>
            <a:r>
              <a:rPr lang="zh-CN" altLang="en-US" sz="4000" dirty="0"/>
              <a:t>C</a:t>
            </a:r>
            <a:r>
              <a:rPr lang="en-US" altLang="zh-CN" sz="4000" err="1"/>
              <a:t>olumns</a:t>
            </a:r>
            <a:endParaRPr lang="zh-CN" altLang="en-US" sz="4000" dirty="0"/>
          </a:p>
        </p:txBody>
      </p:sp>
      <p:sp>
        <p:nvSpPr>
          <p:cNvPr id="52226" name="文本占位符 44034"/>
          <p:cNvSpPr>
            <a:spLocks noGrp="1"/>
          </p:cNvSpPr>
          <p:nvPr>
            <p:ph idx="1"/>
          </p:nvPr>
        </p:nvSpPr>
        <p:spPr>
          <a:ln/>
        </p:spPr>
        <p:txBody>
          <a:bodyPr anchor="t"/>
          <a:p>
            <a:r>
              <a:rPr lang="en-US" altLang="zh-CN" sz="2800"/>
              <a:t>scanning across gaps hard:</a:t>
            </a:r>
            <a:br>
              <a:rPr lang="en-US" altLang="zh-CN" sz="2800"/>
            </a:br>
            <a:r>
              <a:rPr lang="zh-CN" altLang="en-US" sz="2400" dirty="0"/>
              <a:t>---</a:t>
            </a:r>
            <a:r>
              <a:rPr lang="en-US" altLang="zh-CN" sz="2400"/>
              <a:t>often hard to avoid with large data base fields</a:t>
            </a:r>
            <a:endParaRPr lang="zh-CN" altLang="en-US" sz="2400" dirty="0"/>
          </a:p>
        </p:txBody>
      </p:sp>
      <p:sp>
        <p:nvSpPr>
          <p:cNvPr id="52227" name="文本框 44035"/>
          <p:cNvSpPr txBox="1"/>
          <p:nvPr/>
        </p:nvSpPr>
        <p:spPr>
          <a:xfrm>
            <a:off x="827088" y="2533650"/>
            <a:ext cx="5316537" cy="1974850"/>
          </a:xfrm>
          <a:prstGeom prst="rect">
            <a:avLst/>
          </a:prstGeom>
          <a:noFill/>
          <a:ln w="57150" cap="flat" cmpd="sng">
            <a:solidFill>
              <a:schemeClr val="accent1"/>
            </a:solidFill>
            <a:prstDash val="solid"/>
            <a:miter/>
            <a:headEnd type="none" w="med" len="med"/>
            <a:tailEnd type="none" w="med" len="med"/>
          </a:ln>
        </p:spPr>
        <p:txBody>
          <a:bodyPr anchor="t">
            <a:spAutoFit/>
          </a:bodyPr>
          <a:p>
            <a:pPr defTabSz="1527175" eaLnBrk="0" hangingPunct="0">
              <a:spcBef>
                <a:spcPct val="50000"/>
              </a:spcBef>
              <a:tabLst>
                <a:tab pos="5901055" algn="r"/>
              </a:tabLst>
            </a:pPr>
            <a:r>
              <a:rPr lang="en-US" altLang="zh-CN" sz="2400" err="1">
                <a:latin typeface="Arial" panose="020B0604020202020204" pitchFamily="34" charset="0"/>
                <a:ea typeface="宋体" panose="02010600030101010101" pitchFamily="2" charset="-122"/>
              </a:rPr>
              <a:t>sherbert</a:t>
            </a:r>
            <a:r>
              <a:rPr lang="en-US" altLang="zh-CN" sz="2400">
                <a:latin typeface="Arial" panose="020B0604020202020204" pitchFamily="34" charset="0"/>
                <a:ea typeface="宋体" panose="02010600030101010101" pitchFamily="2" charset="-122"/>
              </a:rPr>
              <a:t>	75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toffee	120</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chocolate	35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fruit gums	27</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coconut dreams	85</a:t>
            </a:r>
            <a:endParaRPr lang="en-US" altLang="zh-CN" sz="2400">
              <a:latin typeface="Arial" panose="020B0604020202020204" pitchFamily="34" charset="0"/>
              <a:ea typeface="宋体" panose="02010600030101010101" pitchFamily="2" charset="-122"/>
            </a:endParaRPr>
          </a:p>
        </p:txBody>
      </p:sp>
      <p:grpSp>
        <p:nvGrpSpPr>
          <p:cNvPr id="44037" name="组合 44036"/>
          <p:cNvGrpSpPr/>
          <p:nvPr/>
        </p:nvGrpSpPr>
        <p:grpSpPr>
          <a:xfrm>
            <a:off x="2268538" y="4767263"/>
            <a:ext cx="6324600" cy="1974850"/>
            <a:chOff x="0" y="0"/>
            <a:chExt cx="3984" cy="1244"/>
          </a:xfrm>
        </p:grpSpPr>
        <p:sp>
          <p:nvSpPr>
            <p:cNvPr id="52229" name="文本框 44037"/>
            <p:cNvSpPr txBox="1"/>
            <p:nvPr/>
          </p:nvSpPr>
          <p:spPr>
            <a:xfrm>
              <a:off x="0" y="0"/>
              <a:ext cx="3984" cy="1244"/>
            </a:xfrm>
            <a:prstGeom prst="rect">
              <a:avLst/>
            </a:prstGeom>
            <a:noFill/>
            <a:ln w="57150" cap="flat" cmpd="sng">
              <a:solidFill>
                <a:srgbClr val="660033"/>
              </a:solidFill>
              <a:prstDash val="solid"/>
              <a:miter/>
              <a:headEnd type="none" w="med" len="med"/>
              <a:tailEnd type="none" w="med" len="med"/>
            </a:ln>
          </p:spPr>
          <p:txBody>
            <a:bodyPr anchor="t">
              <a:spAutoFit/>
            </a:bodyPr>
            <a:p>
              <a:pPr defTabSz="1527175" eaLnBrk="0" hangingPunct="0">
                <a:spcBef>
                  <a:spcPct val="50000"/>
                </a:spcBef>
                <a:tabLst>
                  <a:tab pos="5813425" algn="r"/>
                </a:tabLst>
              </a:pPr>
              <a:r>
                <a:rPr lang="en-US" altLang="zh-CN" sz="2400" err="1">
                  <a:latin typeface="Arial" panose="020B0604020202020204" pitchFamily="34" charset="0"/>
                  <a:ea typeface="宋体" panose="02010600030101010101" pitchFamily="2" charset="-122"/>
                </a:rPr>
                <a:t>sherbert</a:t>
              </a:r>
              <a:r>
                <a:rPr lang="en-US" altLang="zh-CN" sz="2400">
                  <a:latin typeface="Arial" panose="020B0604020202020204" pitchFamily="34" charset="0"/>
                  <a:ea typeface="宋体" panose="02010600030101010101" pitchFamily="2" charset="-122"/>
                </a:rPr>
                <a:t>	75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toffee	120</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chocolate	35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fruit gums	27</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coconut dreams	85</a:t>
              </a:r>
              <a:endParaRPr lang="en-US" altLang="zh-CN" sz="2400">
                <a:latin typeface="Arial" panose="020B0604020202020204" pitchFamily="34" charset="0"/>
                <a:ea typeface="宋体" panose="02010600030101010101" pitchFamily="2" charset="-122"/>
              </a:endParaRPr>
            </a:p>
          </p:txBody>
        </p:sp>
        <p:sp>
          <p:nvSpPr>
            <p:cNvPr id="52230" name="直接连接符 44038"/>
            <p:cNvSpPr/>
            <p:nvPr/>
          </p:nvSpPr>
          <p:spPr>
            <a:xfrm>
              <a:off x="864" y="200"/>
              <a:ext cx="2592" cy="0"/>
            </a:xfrm>
            <a:prstGeom prst="line">
              <a:avLst/>
            </a:prstGeom>
            <a:ln w="9525" cap="flat" cmpd="sng">
              <a:solidFill>
                <a:srgbClr val="660033"/>
              </a:solidFill>
              <a:prstDash val="dash"/>
              <a:round/>
              <a:headEnd type="none" w="med" len="med"/>
              <a:tailEnd type="none" w="med" len="med"/>
            </a:ln>
          </p:spPr>
        </p:sp>
        <p:sp>
          <p:nvSpPr>
            <p:cNvPr id="52231" name="直接连接符 44039"/>
            <p:cNvSpPr/>
            <p:nvPr/>
          </p:nvSpPr>
          <p:spPr>
            <a:xfrm>
              <a:off x="624" y="440"/>
              <a:ext cx="2736" cy="0"/>
            </a:xfrm>
            <a:prstGeom prst="line">
              <a:avLst/>
            </a:prstGeom>
            <a:ln w="9525" cap="flat" cmpd="sng">
              <a:solidFill>
                <a:srgbClr val="660033"/>
              </a:solidFill>
              <a:prstDash val="dash"/>
              <a:round/>
              <a:headEnd type="none" w="med" len="med"/>
              <a:tailEnd type="none" w="med" len="med"/>
            </a:ln>
          </p:spPr>
        </p:sp>
        <p:sp>
          <p:nvSpPr>
            <p:cNvPr id="52232" name="直接连接符 44040"/>
            <p:cNvSpPr/>
            <p:nvPr/>
          </p:nvSpPr>
          <p:spPr>
            <a:xfrm>
              <a:off x="960" y="680"/>
              <a:ext cx="2496" cy="0"/>
            </a:xfrm>
            <a:prstGeom prst="line">
              <a:avLst/>
            </a:prstGeom>
            <a:ln w="9525" cap="flat" cmpd="sng">
              <a:solidFill>
                <a:srgbClr val="660033"/>
              </a:solidFill>
              <a:prstDash val="dash"/>
              <a:round/>
              <a:headEnd type="none" w="med" len="med"/>
              <a:tailEnd type="none" w="med" len="med"/>
            </a:ln>
          </p:spPr>
        </p:sp>
        <p:sp>
          <p:nvSpPr>
            <p:cNvPr id="52233" name="直接连接符 44041"/>
            <p:cNvSpPr/>
            <p:nvPr/>
          </p:nvSpPr>
          <p:spPr>
            <a:xfrm>
              <a:off x="960" y="920"/>
              <a:ext cx="2496" cy="0"/>
            </a:xfrm>
            <a:prstGeom prst="line">
              <a:avLst/>
            </a:prstGeom>
            <a:ln w="9525" cap="flat" cmpd="sng">
              <a:solidFill>
                <a:srgbClr val="660033"/>
              </a:solidFill>
              <a:prstDash val="dash"/>
              <a:round/>
              <a:headEnd type="none" w="med" len="med"/>
              <a:tailEnd type="none" w="med" len="med"/>
            </a:ln>
          </p:spPr>
        </p:sp>
        <p:sp>
          <p:nvSpPr>
            <p:cNvPr id="52234" name="直接连接符 44042"/>
            <p:cNvSpPr/>
            <p:nvPr/>
          </p:nvSpPr>
          <p:spPr>
            <a:xfrm>
              <a:off x="1488" y="1112"/>
              <a:ext cx="1968" cy="0"/>
            </a:xfrm>
            <a:prstGeom prst="line">
              <a:avLst/>
            </a:prstGeom>
            <a:ln w="9525" cap="flat" cmpd="sng">
              <a:solidFill>
                <a:srgbClr val="660033"/>
              </a:solidFill>
              <a:prstDash val="dash"/>
              <a:round/>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checkerboard(across)">
                                      <p:cBhvr>
                                        <p:cTn id="7"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矩形 45057"/>
          <p:cNvSpPr/>
          <p:nvPr/>
        </p:nvSpPr>
        <p:spPr>
          <a:xfrm>
            <a:off x="395288" y="3789363"/>
            <a:ext cx="6337300" cy="360362"/>
          </a:xfrm>
          <a:prstGeom prst="rect">
            <a:avLst/>
          </a:prstGeom>
          <a:solidFill>
            <a:srgbClr val="DDDDDD"/>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53250" name="矩形 45058"/>
          <p:cNvSpPr/>
          <p:nvPr/>
        </p:nvSpPr>
        <p:spPr>
          <a:xfrm>
            <a:off x="395288" y="3068638"/>
            <a:ext cx="6337300" cy="360362"/>
          </a:xfrm>
          <a:prstGeom prst="rect">
            <a:avLst/>
          </a:prstGeom>
          <a:solidFill>
            <a:srgbClr val="DDDDDD"/>
          </a:solidFill>
          <a:ln w="9525">
            <a:noFill/>
          </a:ln>
        </p:spPr>
        <p:txBody>
          <a:bodyPr anchor="t"/>
          <a:p>
            <a:endParaRPr lang="zh-CN" altLang="en-US">
              <a:latin typeface="Verdana" panose="020B0604030504040204" pitchFamily="34" charset="0"/>
              <a:ea typeface="宋体" panose="02010600030101010101" pitchFamily="2" charset="-122"/>
            </a:endParaRPr>
          </a:p>
        </p:txBody>
      </p:sp>
      <p:sp>
        <p:nvSpPr>
          <p:cNvPr id="53251" name="标题 45059"/>
          <p:cNvSpPr>
            <a:spLocks noGrp="1"/>
          </p:cNvSpPr>
          <p:nvPr>
            <p:ph type="title"/>
          </p:nvPr>
        </p:nvSpPr>
        <p:spPr>
          <a:ln/>
        </p:spPr>
        <p:txBody>
          <a:bodyPr anchor="b"/>
          <a:p>
            <a:r>
              <a:rPr lang="zh-CN" altLang="en-US" sz="4000" dirty="0"/>
              <a:t>M</a:t>
            </a:r>
            <a:r>
              <a:rPr lang="en-US" altLang="zh-CN" sz="4000" err="1"/>
              <a:t>ultiple</a:t>
            </a:r>
            <a:r>
              <a:rPr lang="en-US" altLang="zh-CN" sz="4000"/>
              <a:t>  </a:t>
            </a:r>
            <a:r>
              <a:rPr lang="zh-CN" altLang="en-US" sz="4000" dirty="0"/>
              <a:t>C</a:t>
            </a:r>
            <a:r>
              <a:rPr lang="en-US" altLang="zh-CN" sz="4000" err="1"/>
              <a:t>olumns</a:t>
            </a:r>
            <a:endParaRPr lang="zh-CN" altLang="en-US" sz="4000" dirty="0"/>
          </a:p>
        </p:txBody>
      </p:sp>
      <p:sp>
        <p:nvSpPr>
          <p:cNvPr id="53252" name="文本占位符 45060"/>
          <p:cNvSpPr>
            <a:spLocks noGrp="1"/>
          </p:cNvSpPr>
          <p:nvPr>
            <p:ph idx="1"/>
          </p:nvPr>
        </p:nvSpPr>
        <p:spPr>
          <a:xfrm>
            <a:off x="468313" y="1341438"/>
            <a:ext cx="8229600" cy="4530725"/>
          </a:xfrm>
          <a:ln/>
        </p:spPr>
        <p:txBody>
          <a:bodyPr anchor="t"/>
          <a:p>
            <a:r>
              <a:rPr lang="en-US" altLang="zh-CN" err="1"/>
              <a:t>greying</a:t>
            </a:r>
            <a:endParaRPr lang="zh-CN" altLang="en-US" dirty="0"/>
          </a:p>
          <a:p>
            <a:r>
              <a:rPr lang="en-US" altLang="zh-CN"/>
              <a:t>even (with care!) ‘bad’ alignment</a:t>
            </a:r>
            <a:endParaRPr lang="en-US" altLang="zh-CN"/>
          </a:p>
          <a:p>
            <a:endParaRPr lang="zh-CN" altLang="en-US" dirty="0"/>
          </a:p>
        </p:txBody>
      </p:sp>
      <p:sp>
        <p:nvSpPr>
          <p:cNvPr id="53253" name="文本框 45061"/>
          <p:cNvSpPr txBox="1"/>
          <p:nvPr/>
        </p:nvSpPr>
        <p:spPr>
          <a:xfrm>
            <a:off x="407988" y="2597150"/>
            <a:ext cx="6324600" cy="1974850"/>
          </a:xfrm>
          <a:prstGeom prst="rect">
            <a:avLst/>
          </a:prstGeom>
          <a:noFill/>
          <a:ln w="57150" cap="flat" cmpd="sng">
            <a:solidFill>
              <a:schemeClr val="accent1"/>
            </a:solidFill>
            <a:prstDash val="solid"/>
            <a:miter/>
            <a:headEnd type="none" w="med" len="med"/>
            <a:tailEnd type="none" w="med" len="med"/>
          </a:ln>
        </p:spPr>
        <p:txBody>
          <a:bodyPr anchor="t">
            <a:spAutoFit/>
          </a:bodyPr>
          <a:p>
            <a:pPr defTabSz="1527175" eaLnBrk="0" hangingPunct="0">
              <a:spcBef>
                <a:spcPct val="50000"/>
              </a:spcBef>
              <a:tabLst>
                <a:tab pos="5901055" algn="r"/>
              </a:tabLst>
            </a:pPr>
            <a:r>
              <a:rPr lang="en-US" altLang="zh-CN" sz="2400" err="1">
                <a:latin typeface="Arial" panose="020B0604020202020204" pitchFamily="34" charset="0"/>
                <a:ea typeface="宋体" panose="02010600030101010101" pitchFamily="2" charset="-122"/>
              </a:rPr>
              <a:t>sherbert</a:t>
            </a:r>
            <a:r>
              <a:rPr lang="en-US" altLang="zh-CN" sz="2400">
                <a:latin typeface="Arial" panose="020B0604020202020204" pitchFamily="34" charset="0"/>
                <a:ea typeface="宋体" panose="02010600030101010101" pitchFamily="2" charset="-122"/>
              </a:rPr>
              <a:t>	75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toffee	120</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chocolate	35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fruit gums	27</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coconut dreams	85</a:t>
            </a:r>
            <a:endParaRPr lang="en-US" altLang="zh-CN" sz="2400">
              <a:latin typeface="Arial" panose="020B0604020202020204" pitchFamily="34" charset="0"/>
              <a:ea typeface="宋体" panose="02010600030101010101" pitchFamily="2" charset="-122"/>
            </a:endParaRPr>
          </a:p>
        </p:txBody>
      </p:sp>
      <p:sp>
        <p:nvSpPr>
          <p:cNvPr id="45063" name="文本框 45062"/>
          <p:cNvSpPr txBox="1"/>
          <p:nvPr/>
        </p:nvSpPr>
        <p:spPr>
          <a:xfrm>
            <a:off x="2351088" y="4767263"/>
            <a:ext cx="6324600" cy="1974850"/>
          </a:xfrm>
          <a:prstGeom prst="rect">
            <a:avLst/>
          </a:prstGeom>
          <a:noFill/>
          <a:ln w="57150" cap="flat" cmpd="sng">
            <a:solidFill>
              <a:srgbClr val="660033"/>
            </a:solidFill>
            <a:prstDash val="solid"/>
            <a:miter/>
            <a:headEnd type="none" w="med" len="med"/>
            <a:tailEnd type="none" w="med" len="med"/>
          </a:ln>
        </p:spPr>
        <p:txBody>
          <a:bodyPr anchor="t">
            <a:spAutoFit/>
          </a:bodyPr>
          <a:p>
            <a:pPr defTabSz="1527175" eaLnBrk="0" hangingPunct="0">
              <a:spcBef>
                <a:spcPct val="50000"/>
              </a:spcBef>
              <a:tabLst>
                <a:tab pos="5146675" algn="r"/>
                <a:tab pos="5901055" algn="r"/>
              </a:tabLst>
            </a:pPr>
            <a:r>
              <a:rPr lang="en-US" altLang="zh-CN" sz="2400">
                <a:latin typeface="Arial" panose="020B0604020202020204" pitchFamily="34" charset="0"/>
                <a:ea typeface="宋体" panose="02010600030101010101" pitchFamily="2" charset="-122"/>
              </a:rPr>
              <a:t>	</a:t>
            </a:r>
            <a:r>
              <a:rPr lang="en-US" altLang="zh-CN" sz="2400" err="1">
                <a:latin typeface="Arial" panose="020B0604020202020204" pitchFamily="34" charset="0"/>
                <a:ea typeface="宋体" panose="02010600030101010101" pitchFamily="2" charset="-122"/>
              </a:rPr>
              <a:t>sherbert</a:t>
            </a:r>
            <a:r>
              <a:rPr lang="en-US" altLang="zh-CN" sz="2400">
                <a:latin typeface="Arial" panose="020B0604020202020204" pitchFamily="34" charset="0"/>
                <a:ea typeface="宋体" panose="02010600030101010101" pitchFamily="2" charset="-122"/>
              </a:rPr>
              <a:t>	75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	toffee	120</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	chocolate	35</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	fruit gums	27</a:t>
            </a:r>
            <a:br>
              <a:rPr lang="en-US" altLang="zh-CN" sz="2400">
                <a:latin typeface="Arial" panose="020B0604020202020204" pitchFamily="34" charset="0"/>
                <a:ea typeface="宋体" panose="02010600030101010101" pitchFamily="2" charset="-122"/>
              </a:rPr>
            </a:br>
            <a:r>
              <a:rPr lang="en-US" altLang="zh-CN" sz="2400">
                <a:latin typeface="Arial" panose="020B0604020202020204" pitchFamily="34" charset="0"/>
                <a:ea typeface="宋体" panose="02010600030101010101" pitchFamily="2" charset="-122"/>
              </a:rPr>
              <a:t>	coconut dreams	85</a:t>
            </a:r>
            <a:endParaRPr lang="en-US" altLang="zh-CN" sz="240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checkerboard(across)">
                                      <p:cBhvr>
                                        <p:cTn id="7"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46081"/>
          <p:cNvSpPr>
            <a:spLocks noGrp="1"/>
          </p:cNvSpPr>
          <p:nvPr>
            <p:ph type="title"/>
          </p:nvPr>
        </p:nvSpPr>
        <p:spPr>
          <a:ln/>
        </p:spPr>
        <p:txBody>
          <a:bodyPr anchor="b"/>
          <a:p>
            <a:r>
              <a:rPr lang="zh-CN" altLang="en-US" dirty="0"/>
              <a:t>G</a:t>
            </a:r>
            <a:r>
              <a:rPr lang="en-US" altLang="zh-CN" err="1"/>
              <a:t>rouping</a:t>
            </a:r>
            <a:r>
              <a:rPr lang="en-US" altLang="zh-CN"/>
              <a:t> and </a:t>
            </a:r>
            <a:r>
              <a:rPr lang="zh-CN" altLang="en-US" dirty="0"/>
              <a:t>S</a:t>
            </a:r>
            <a:r>
              <a:rPr lang="en-US" altLang="zh-CN" err="1"/>
              <a:t>tructure</a:t>
            </a:r>
            <a:endParaRPr lang="zh-CN" altLang="en-US" dirty="0"/>
          </a:p>
        </p:txBody>
      </p:sp>
      <p:sp>
        <p:nvSpPr>
          <p:cNvPr id="54274" name="文本占位符 46082"/>
          <p:cNvSpPr>
            <a:spLocks noGrp="1"/>
          </p:cNvSpPr>
          <p:nvPr>
            <p:ph idx="1"/>
          </p:nvPr>
        </p:nvSpPr>
        <p:spPr>
          <a:ln/>
        </p:spPr>
        <p:txBody>
          <a:bodyPr anchor="t"/>
          <a:p>
            <a:pPr algn="ctr">
              <a:buClr>
                <a:schemeClr val="tx1"/>
              </a:buClr>
              <a:buNone/>
            </a:pPr>
            <a:r>
              <a:rPr lang="en-US" altLang="zh-CN"/>
              <a:t>logically together  </a:t>
            </a:r>
            <a:r>
              <a:rPr lang="en-US" altLang="zh-CN">
                <a:sym typeface="Symbol" panose="05050102010706020507" pitchFamily="18" charset="2"/>
              </a:rPr>
              <a:t> </a:t>
            </a:r>
            <a:r>
              <a:rPr lang="en-US" altLang="zh-CN"/>
              <a:t> physically together</a:t>
            </a:r>
            <a:endParaRPr lang="en-US" altLang="zh-CN" sz="2800"/>
          </a:p>
          <a:p>
            <a:endParaRPr lang="zh-CN" altLang="en-US" dirty="0"/>
          </a:p>
        </p:txBody>
      </p:sp>
      <p:grpSp>
        <p:nvGrpSpPr>
          <p:cNvPr id="54275" name="组合 46083"/>
          <p:cNvGrpSpPr/>
          <p:nvPr/>
        </p:nvGrpSpPr>
        <p:grpSpPr>
          <a:xfrm>
            <a:off x="1258888" y="2565400"/>
            <a:ext cx="6781800" cy="3276600"/>
            <a:chOff x="0" y="0"/>
            <a:chExt cx="4272" cy="2064"/>
          </a:xfrm>
        </p:grpSpPr>
        <p:sp>
          <p:nvSpPr>
            <p:cNvPr id="54276" name="矩形 46084"/>
            <p:cNvSpPr/>
            <p:nvPr/>
          </p:nvSpPr>
          <p:spPr>
            <a:xfrm>
              <a:off x="0" y="0"/>
              <a:ext cx="4272" cy="2064"/>
            </a:xfrm>
            <a:prstGeom prst="rect">
              <a:avLst/>
            </a:prstGeom>
            <a:solidFill>
              <a:schemeClr val="bg1"/>
            </a:solidFill>
            <a:ln w="28575" cap="flat" cmpd="sng">
              <a:solidFill>
                <a:schemeClr val="accent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54277" name="文本框 46085"/>
            <p:cNvSpPr txBox="1"/>
            <p:nvPr/>
          </p:nvSpPr>
          <p:spPr>
            <a:xfrm>
              <a:off x="48" y="9"/>
              <a:ext cx="1834" cy="826"/>
            </a:xfrm>
            <a:prstGeom prst="rect">
              <a:avLst/>
            </a:prstGeom>
            <a:noFill/>
            <a:ln w="9525">
              <a:noFill/>
            </a:ln>
          </p:spPr>
          <p:txBody>
            <a:bodyPr anchor="t">
              <a:spAutoFit/>
            </a:bodyPr>
            <a:p>
              <a:pPr eaLnBrk="0" hangingPunct="0"/>
              <a:r>
                <a:rPr lang="en-US" altLang="zh-CN" sz="2000" b="1">
                  <a:latin typeface="Times New Roman" panose="02020603050405020304" pitchFamily="18" charset="0"/>
                  <a:ea typeface="宋体" panose="02010600030101010101" pitchFamily="2" charset="-122"/>
                </a:rPr>
                <a:t>Billing details</a:t>
              </a:r>
              <a:r>
                <a:rPr lang="en-US" altLang="zh-CN" sz="2000">
                  <a:latin typeface="Times New Roman" panose="02020603050405020304" pitchFamily="18"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Name</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Address: </a:t>
              </a:r>
              <a:r>
                <a:rPr lang="en-US" altLang="zh-CN" sz="2000">
                  <a:latin typeface="Arial" panose="020B0604020202020204" pitchFamily="34"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Credit card no</a:t>
              </a:r>
              <a:endParaRPr lang="en-US" altLang="zh-CN" sz="2000">
                <a:latin typeface="Times New Roman" panose="02020603050405020304" pitchFamily="18" charset="0"/>
                <a:ea typeface="宋体" panose="02010600030101010101" pitchFamily="2" charset="-122"/>
              </a:endParaRPr>
            </a:p>
          </p:txBody>
        </p:sp>
        <p:sp>
          <p:nvSpPr>
            <p:cNvPr id="54278" name="文本框 46086"/>
            <p:cNvSpPr txBox="1"/>
            <p:nvPr/>
          </p:nvSpPr>
          <p:spPr>
            <a:xfrm>
              <a:off x="2304" y="9"/>
              <a:ext cx="1834" cy="826"/>
            </a:xfrm>
            <a:prstGeom prst="rect">
              <a:avLst/>
            </a:prstGeom>
            <a:noFill/>
            <a:ln w="9525">
              <a:noFill/>
            </a:ln>
          </p:spPr>
          <p:txBody>
            <a:bodyPr anchor="t">
              <a:spAutoFit/>
            </a:bodyPr>
            <a:p>
              <a:pPr eaLnBrk="0" hangingPunct="0"/>
              <a:r>
                <a:rPr lang="en-US" altLang="zh-CN" sz="2000" b="1">
                  <a:latin typeface="Times New Roman" panose="02020603050405020304" pitchFamily="18" charset="0"/>
                  <a:ea typeface="宋体" panose="02010600030101010101" pitchFamily="2" charset="-122"/>
                </a:rPr>
                <a:t>Delivery details</a:t>
              </a:r>
              <a:r>
                <a:rPr lang="en-US" altLang="zh-CN" sz="2000">
                  <a:latin typeface="Times New Roman" panose="02020603050405020304" pitchFamily="18"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Name</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Address: </a:t>
              </a:r>
              <a:r>
                <a:rPr lang="en-US" altLang="zh-CN" sz="2000">
                  <a:latin typeface="Arial" panose="020B0604020202020204" pitchFamily="34"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Delivery time</a:t>
              </a:r>
              <a:endParaRPr lang="en-US" altLang="zh-CN" sz="2000">
                <a:latin typeface="Times New Roman" panose="02020603050405020304" pitchFamily="18" charset="0"/>
                <a:ea typeface="宋体" panose="02010600030101010101" pitchFamily="2" charset="-122"/>
              </a:endParaRPr>
            </a:p>
          </p:txBody>
        </p:sp>
        <p:sp>
          <p:nvSpPr>
            <p:cNvPr id="54279" name="直接连接符 46087"/>
            <p:cNvSpPr/>
            <p:nvPr/>
          </p:nvSpPr>
          <p:spPr>
            <a:xfrm>
              <a:off x="48" y="960"/>
              <a:ext cx="4176" cy="0"/>
            </a:xfrm>
            <a:prstGeom prst="line">
              <a:avLst/>
            </a:prstGeom>
            <a:ln w="12700" cap="flat" cmpd="sng">
              <a:solidFill>
                <a:schemeClr val="tx1"/>
              </a:solidFill>
              <a:prstDash val="solid"/>
              <a:round/>
              <a:headEnd type="none" w="med" len="med"/>
              <a:tailEnd type="none" w="med" len="med"/>
            </a:ln>
          </p:spPr>
        </p:sp>
        <p:sp>
          <p:nvSpPr>
            <p:cNvPr id="54280" name="文本框 46088"/>
            <p:cNvSpPr txBox="1"/>
            <p:nvPr/>
          </p:nvSpPr>
          <p:spPr>
            <a:xfrm>
              <a:off x="48" y="960"/>
              <a:ext cx="4224" cy="1018"/>
            </a:xfrm>
            <a:prstGeom prst="rect">
              <a:avLst/>
            </a:prstGeom>
            <a:noFill/>
            <a:ln w="9525">
              <a:noFill/>
            </a:ln>
          </p:spPr>
          <p:txBody>
            <a:bodyPr anchor="t">
              <a:spAutoFit/>
            </a:bodyPr>
            <a:p>
              <a:pPr eaLnBrk="0" hangingPunct="0"/>
              <a:r>
                <a:rPr lang="en-US" altLang="zh-CN" sz="2000" b="1">
                  <a:latin typeface="Times New Roman" panose="02020603050405020304" pitchFamily="18" charset="0"/>
                  <a:ea typeface="宋体" panose="02010600030101010101" pitchFamily="2" charset="-122"/>
                </a:rPr>
                <a:t>Order details</a:t>
              </a:r>
              <a:r>
                <a:rPr lang="en-US" altLang="zh-CN" sz="2000">
                  <a:latin typeface="Times New Roman" panose="02020603050405020304" pitchFamily="18"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item                                               quantity  cost/item    cost</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size 10 screws (boxes)      7    3.71   25.97</a:t>
              </a:r>
              <a:endParaRPr lang="en-US" altLang="zh-CN" sz="2000">
                <a:latin typeface="Times New Roman" panose="02020603050405020304" pitchFamily="18" charset="0"/>
                <a:ea typeface="宋体" panose="02010600030101010101" pitchFamily="2" charset="-122"/>
              </a:endParaRPr>
            </a:p>
            <a:p>
              <a:pPr eaLnBrk="0" hangingPunct="0"/>
              <a:r>
                <a:rPr lang="en-US" altLang="zh-CN" sz="2000">
                  <a:latin typeface="Times New Roman" panose="02020603050405020304" pitchFamily="18" charset="0"/>
                  <a:ea typeface="宋体" panose="02010600030101010101" pitchFamily="2" charset="-122"/>
                </a:rPr>
                <a:t>      </a:t>
              </a:r>
              <a:r>
                <a:rPr lang="en-US" altLang="zh-CN" sz="2000">
                  <a:latin typeface="Arial" panose="020B0604020202020204" pitchFamily="34"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a:t>
              </a:r>
              <a:r>
                <a:rPr lang="en-US" altLang="zh-CN" sz="2000">
                  <a:latin typeface="Arial" panose="020B0604020202020204" pitchFamily="34"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a:t>
              </a:r>
              <a:r>
                <a:rPr lang="en-US" altLang="zh-CN" sz="2000">
                  <a:latin typeface="Arial" panose="020B0604020202020204" pitchFamily="34"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           </a:t>
              </a:r>
              <a:r>
                <a:rPr lang="en-US" altLang="zh-CN" sz="2000">
                  <a:latin typeface="Arial" panose="020B0604020202020204" pitchFamily="34"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a:p>
              <a:pPr eaLnBrk="0" hangingPunct="0"/>
              <a:endParaRPr lang="en-US" altLang="zh-CN" sz="2000">
                <a:latin typeface="Times New Roman" panose="02020603050405020304" pitchFamily="18" charset="0"/>
                <a:ea typeface="宋体" panose="02010600030101010101" pitchFamily="2" charset="-122"/>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47105"/>
          <p:cNvSpPr>
            <a:spLocks noGrp="1"/>
          </p:cNvSpPr>
          <p:nvPr>
            <p:ph type="title"/>
          </p:nvPr>
        </p:nvSpPr>
        <p:spPr>
          <a:ln/>
        </p:spPr>
        <p:txBody>
          <a:bodyPr anchor="b"/>
          <a:p>
            <a:r>
              <a:rPr lang="en-GB" altLang="en-US"/>
              <a:t>Physical Controls</a:t>
            </a:r>
            <a:endParaRPr lang="en-GB" altLang="en-US"/>
          </a:p>
        </p:txBody>
      </p:sp>
      <p:sp>
        <p:nvSpPr>
          <p:cNvPr id="55298" name="文本占位符 47106"/>
          <p:cNvSpPr>
            <a:spLocks noGrp="1"/>
          </p:cNvSpPr>
          <p:nvPr>
            <p:ph idx="1"/>
          </p:nvPr>
        </p:nvSpPr>
        <p:spPr>
          <a:ln/>
        </p:spPr>
        <p:txBody>
          <a:bodyPr anchor="t"/>
          <a:p>
            <a:pPr marL="381000" indent="-381000">
              <a:lnSpc>
                <a:spcPct val="120000"/>
              </a:lnSpc>
            </a:pPr>
            <a:r>
              <a:rPr lang="en-US" altLang="zh-CN" sz="3600"/>
              <a:t>grouping of items</a:t>
            </a:r>
            <a:endParaRPr lang="en-US" altLang="zh-CN" sz="3600"/>
          </a:p>
        </p:txBody>
      </p:sp>
      <p:pic>
        <p:nvPicPr>
          <p:cNvPr id="55299" name="图片 47107"/>
          <p:cNvPicPr>
            <a:picLocks noChangeAspect="1"/>
          </p:cNvPicPr>
          <p:nvPr/>
        </p:nvPicPr>
        <p:blipFill>
          <a:blip r:embed="rId1"/>
          <a:stretch>
            <a:fillRect/>
          </a:stretch>
        </p:blipFill>
        <p:spPr>
          <a:xfrm>
            <a:off x="6226175" y="1600200"/>
            <a:ext cx="2384425" cy="4992688"/>
          </a:xfrm>
          <a:prstGeom prst="rect">
            <a:avLst/>
          </a:prstGeom>
          <a:noFill/>
          <a:ln w="9525">
            <a:noFill/>
          </a:ln>
        </p:spPr>
      </p:pic>
      <p:sp>
        <p:nvSpPr>
          <p:cNvPr id="55300" name="矩形 47108"/>
          <p:cNvSpPr/>
          <p:nvPr/>
        </p:nvSpPr>
        <p:spPr>
          <a:xfrm>
            <a:off x="990600" y="2743200"/>
            <a:ext cx="3429000" cy="1828800"/>
          </a:xfrm>
          <a:prstGeom prst="rect">
            <a:avLst/>
          </a:prstGeom>
          <a:solidFill>
            <a:schemeClr val="bg1"/>
          </a:solidFill>
          <a:ln w="9525" cap="flat" cmpd="sng">
            <a:solidFill>
              <a:schemeClr val="bg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47110" name="组合 47109"/>
          <p:cNvGrpSpPr/>
          <p:nvPr/>
        </p:nvGrpSpPr>
        <p:grpSpPr>
          <a:xfrm>
            <a:off x="1374775" y="3429000"/>
            <a:ext cx="7007225" cy="1828800"/>
            <a:chOff x="0" y="0"/>
            <a:chExt cx="4414" cy="1152"/>
          </a:xfrm>
        </p:grpSpPr>
        <p:sp>
          <p:nvSpPr>
            <p:cNvPr id="55302" name="椭圆 47110"/>
            <p:cNvSpPr/>
            <p:nvPr/>
          </p:nvSpPr>
          <p:spPr>
            <a:xfrm>
              <a:off x="3790" y="240"/>
              <a:ext cx="624" cy="912"/>
            </a:xfrm>
            <a:prstGeom prst="ellipse">
              <a:avLst/>
            </a:prstGeom>
            <a:noFill/>
            <a:ln w="57150" cap="flat" cmpd="sng">
              <a:solidFill>
                <a:srgbClr val="FF0000"/>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55303" name="直接连接符 47111"/>
            <p:cNvSpPr/>
            <p:nvPr/>
          </p:nvSpPr>
          <p:spPr>
            <a:xfrm>
              <a:off x="1534" y="240"/>
              <a:ext cx="2256" cy="336"/>
            </a:xfrm>
            <a:prstGeom prst="line">
              <a:avLst/>
            </a:prstGeom>
            <a:ln w="57150" cap="flat" cmpd="sng">
              <a:solidFill>
                <a:srgbClr val="FF0000"/>
              </a:solidFill>
              <a:prstDash val="solid"/>
              <a:round/>
              <a:headEnd type="none" w="med" len="med"/>
              <a:tailEnd type="none" w="med" len="med"/>
            </a:ln>
          </p:spPr>
        </p:sp>
        <p:sp>
          <p:nvSpPr>
            <p:cNvPr id="55304" name="矩形 47112"/>
            <p:cNvSpPr/>
            <p:nvPr/>
          </p:nvSpPr>
          <p:spPr>
            <a:xfrm>
              <a:off x="0" y="0"/>
              <a:ext cx="1474" cy="384"/>
            </a:xfrm>
            <a:prstGeom prst="rect">
              <a:avLst/>
            </a:prstGeom>
            <a:noFill/>
            <a:ln w="9525">
              <a:noFill/>
            </a:ln>
          </p:spPr>
          <p:txBody>
            <a:bodyPr wrap="none" anchor="t">
              <a:spAutoFit/>
            </a:bodyPr>
            <a:p>
              <a:pPr>
                <a:lnSpc>
                  <a:spcPct val="120000"/>
                </a:lnSpc>
                <a:spcBef>
                  <a:spcPct val="20000"/>
                </a:spcBef>
              </a:pPr>
              <a:r>
                <a:rPr lang="en-US" altLang="zh-CN" sz="2800">
                  <a:latin typeface="Verdana" panose="020B0604030504040204" pitchFamily="34" charset="0"/>
                  <a:ea typeface="宋体" panose="02010600030101010101" pitchFamily="2" charset="-122"/>
                </a:rPr>
                <a:t>type of food</a:t>
              </a:r>
              <a:endParaRPr lang="en-GB" altLang="en-US" sz="2800">
                <a:latin typeface="Verdana" panose="020B0604030504040204" pitchFamily="34" charset="0"/>
                <a:ea typeface="宋体" panose="02010600030101010101" pitchFamily="2" charset="-122"/>
              </a:endParaRPr>
            </a:p>
          </p:txBody>
        </p:sp>
      </p:grpSp>
      <p:grpSp>
        <p:nvGrpSpPr>
          <p:cNvPr id="47114" name="组合 47113"/>
          <p:cNvGrpSpPr/>
          <p:nvPr/>
        </p:nvGrpSpPr>
        <p:grpSpPr>
          <a:xfrm>
            <a:off x="1374775" y="4114800"/>
            <a:ext cx="6931025" cy="2209800"/>
            <a:chOff x="0" y="0"/>
            <a:chExt cx="4366" cy="1392"/>
          </a:xfrm>
        </p:grpSpPr>
        <p:sp>
          <p:nvSpPr>
            <p:cNvPr id="55306" name="椭圆 47114"/>
            <p:cNvSpPr/>
            <p:nvPr/>
          </p:nvSpPr>
          <p:spPr>
            <a:xfrm rot="510320">
              <a:off x="3310" y="864"/>
              <a:ext cx="1056" cy="528"/>
            </a:xfrm>
            <a:prstGeom prst="ellipse">
              <a:avLst/>
            </a:prstGeom>
            <a:noFill/>
            <a:ln w="57150" cap="flat" cmpd="sng">
              <a:solidFill>
                <a:srgbClr val="FF0000"/>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55307" name="直接连接符 47115"/>
            <p:cNvSpPr/>
            <p:nvPr/>
          </p:nvSpPr>
          <p:spPr>
            <a:xfrm>
              <a:off x="1582" y="288"/>
              <a:ext cx="1776" cy="720"/>
            </a:xfrm>
            <a:prstGeom prst="line">
              <a:avLst/>
            </a:prstGeom>
            <a:ln w="57150" cap="flat" cmpd="sng">
              <a:solidFill>
                <a:srgbClr val="FF0000"/>
              </a:solidFill>
              <a:prstDash val="solid"/>
              <a:round/>
              <a:headEnd type="none" w="med" len="med"/>
              <a:tailEnd type="none" w="med" len="med"/>
            </a:ln>
          </p:spPr>
        </p:sp>
        <p:sp>
          <p:nvSpPr>
            <p:cNvPr id="55308" name="矩形 47116"/>
            <p:cNvSpPr/>
            <p:nvPr/>
          </p:nvSpPr>
          <p:spPr>
            <a:xfrm>
              <a:off x="0" y="0"/>
              <a:ext cx="1520" cy="384"/>
            </a:xfrm>
            <a:prstGeom prst="rect">
              <a:avLst/>
            </a:prstGeom>
            <a:noFill/>
            <a:ln w="9525">
              <a:noFill/>
            </a:ln>
          </p:spPr>
          <p:txBody>
            <a:bodyPr wrap="none" anchor="t">
              <a:spAutoFit/>
            </a:bodyPr>
            <a:p>
              <a:pPr>
                <a:lnSpc>
                  <a:spcPct val="120000"/>
                </a:lnSpc>
                <a:spcBef>
                  <a:spcPct val="20000"/>
                </a:spcBef>
              </a:pPr>
              <a:r>
                <a:rPr lang="en-US" altLang="zh-CN" sz="2800">
                  <a:latin typeface="Verdana" panose="020B0604030504040204" pitchFamily="34" charset="0"/>
                  <a:ea typeface="宋体" panose="02010600030101010101" pitchFamily="2" charset="-122"/>
                </a:rPr>
                <a:t>time to cook</a:t>
              </a:r>
              <a:endParaRPr lang="en-GB" altLang="en-US" sz="2800">
                <a:latin typeface="Verdana" panose="020B0604030504040204" pitchFamily="34" charset="0"/>
                <a:ea typeface="宋体" panose="02010600030101010101" pitchFamily="2" charset="-122"/>
              </a:endParaRPr>
            </a:p>
          </p:txBody>
        </p:sp>
      </p:grpSp>
      <p:grpSp>
        <p:nvGrpSpPr>
          <p:cNvPr id="47118" name="组合 47117"/>
          <p:cNvGrpSpPr/>
          <p:nvPr/>
        </p:nvGrpSpPr>
        <p:grpSpPr>
          <a:xfrm>
            <a:off x="1374775" y="2743200"/>
            <a:ext cx="6245225" cy="1066800"/>
            <a:chOff x="0" y="0"/>
            <a:chExt cx="3934" cy="672"/>
          </a:xfrm>
        </p:grpSpPr>
        <p:sp>
          <p:nvSpPr>
            <p:cNvPr id="55310" name="椭圆 47118"/>
            <p:cNvSpPr/>
            <p:nvPr/>
          </p:nvSpPr>
          <p:spPr>
            <a:xfrm>
              <a:off x="3166" y="96"/>
              <a:ext cx="768" cy="576"/>
            </a:xfrm>
            <a:prstGeom prst="ellipse">
              <a:avLst/>
            </a:prstGeom>
            <a:noFill/>
            <a:ln w="57150" cap="flat" cmpd="sng">
              <a:solidFill>
                <a:srgbClr val="FF0000"/>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55311" name="直接连接符 47119"/>
            <p:cNvSpPr/>
            <p:nvPr/>
          </p:nvSpPr>
          <p:spPr>
            <a:xfrm>
              <a:off x="1966" y="192"/>
              <a:ext cx="1200" cy="144"/>
            </a:xfrm>
            <a:prstGeom prst="line">
              <a:avLst/>
            </a:prstGeom>
            <a:ln w="57150" cap="flat" cmpd="sng">
              <a:solidFill>
                <a:srgbClr val="FF0000"/>
              </a:solidFill>
              <a:prstDash val="solid"/>
              <a:round/>
              <a:headEnd type="none" w="med" len="med"/>
              <a:tailEnd type="none" w="med" len="med"/>
            </a:ln>
          </p:spPr>
        </p:sp>
        <p:sp>
          <p:nvSpPr>
            <p:cNvPr id="55312" name="矩形 47120"/>
            <p:cNvSpPr/>
            <p:nvPr/>
          </p:nvSpPr>
          <p:spPr>
            <a:xfrm>
              <a:off x="0" y="0"/>
              <a:ext cx="1870" cy="384"/>
            </a:xfrm>
            <a:prstGeom prst="rect">
              <a:avLst/>
            </a:prstGeom>
            <a:noFill/>
            <a:ln w="9525">
              <a:noFill/>
            </a:ln>
          </p:spPr>
          <p:txBody>
            <a:bodyPr wrap="none" anchor="t">
              <a:spAutoFit/>
            </a:bodyPr>
            <a:p>
              <a:pPr>
                <a:lnSpc>
                  <a:spcPct val="120000"/>
                </a:lnSpc>
                <a:spcBef>
                  <a:spcPct val="20000"/>
                </a:spcBef>
              </a:pPr>
              <a:r>
                <a:rPr lang="en-US" altLang="zh-CN" sz="2800">
                  <a:latin typeface="Verdana" panose="020B0604030504040204" pitchFamily="34" charset="0"/>
                  <a:ea typeface="宋体" panose="02010600030101010101" pitchFamily="2" charset="-122"/>
                </a:rPr>
                <a:t>defrost settings</a:t>
              </a:r>
              <a:endParaRPr lang="en-GB" altLang="en-US" sz="2800">
                <a:latin typeface="Verdana" panose="020B060403050404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7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7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48129"/>
          <p:cNvSpPr>
            <a:spLocks noGrp="1"/>
          </p:cNvSpPr>
          <p:nvPr>
            <p:ph type="title"/>
          </p:nvPr>
        </p:nvSpPr>
        <p:spPr>
          <a:ln/>
        </p:spPr>
        <p:txBody>
          <a:bodyPr anchor="b"/>
          <a:p>
            <a:r>
              <a:rPr lang="en-GB" altLang="zh-CN"/>
              <a:t>P</a:t>
            </a:r>
            <a:r>
              <a:rPr lang="en-GB" altLang="en-US"/>
              <a:t>hysical </a:t>
            </a:r>
            <a:r>
              <a:rPr lang="en-GB" altLang="zh-CN"/>
              <a:t>C</a:t>
            </a:r>
            <a:r>
              <a:rPr lang="en-GB" altLang="en-US"/>
              <a:t>ontrols</a:t>
            </a:r>
            <a:endParaRPr lang="en-GB" altLang="en-US"/>
          </a:p>
        </p:txBody>
      </p:sp>
      <p:sp>
        <p:nvSpPr>
          <p:cNvPr id="56322" name="文本占位符 48130"/>
          <p:cNvSpPr>
            <a:spLocks noGrp="1"/>
          </p:cNvSpPr>
          <p:nvPr>
            <p:ph idx="1"/>
          </p:nvPr>
        </p:nvSpPr>
        <p:spPr>
          <a:ln/>
        </p:spPr>
        <p:txBody>
          <a:bodyPr anchor="t"/>
          <a:p>
            <a:pPr marL="381000" indent="-381000">
              <a:lnSpc>
                <a:spcPct val="120000"/>
              </a:lnSpc>
            </a:pPr>
            <a:r>
              <a:rPr lang="en-US" altLang="zh-CN" sz="3600">
                <a:solidFill>
                  <a:srgbClr val="777777"/>
                </a:solidFill>
              </a:rPr>
              <a:t>grouping of items</a:t>
            </a:r>
            <a:endParaRPr lang="en-US" altLang="zh-CN" sz="3600">
              <a:solidFill>
                <a:srgbClr val="777777"/>
              </a:solidFill>
            </a:endParaRPr>
          </a:p>
          <a:p>
            <a:pPr marL="381000" indent="-381000">
              <a:lnSpc>
                <a:spcPct val="120000"/>
              </a:lnSpc>
            </a:pPr>
            <a:r>
              <a:rPr lang="en-US" altLang="zh-CN" sz="3600"/>
              <a:t>order of items</a:t>
            </a:r>
            <a:endParaRPr lang="en-US" altLang="zh-CN" sz="3600"/>
          </a:p>
        </p:txBody>
      </p:sp>
      <p:pic>
        <p:nvPicPr>
          <p:cNvPr id="56323" name="图片 48131"/>
          <p:cNvPicPr>
            <a:picLocks noChangeAspect="1"/>
          </p:cNvPicPr>
          <p:nvPr/>
        </p:nvPicPr>
        <p:blipFill>
          <a:blip r:embed="rId1"/>
          <a:stretch>
            <a:fillRect/>
          </a:stretch>
        </p:blipFill>
        <p:spPr>
          <a:xfrm>
            <a:off x="6226175" y="1600200"/>
            <a:ext cx="2384425" cy="4992688"/>
          </a:xfrm>
          <a:prstGeom prst="rect">
            <a:avLst/>
          </a:prstGeom>
          <a:noFill/>
          <a:ln w="9525">
            <a:noFill/>
          </a:ln>
        </p:spPr>
      </p:pic>
      <p:sp>
        <p:nvSpPr>
          <p:cNvPr id="56324" name="矩形 48132"/>
          <p:cNvSpPr/>
          <p:nvPr/>
        </p:nvSpPr>
        <p:spPr>
          <a:xfrm>
            <a:off x="1371600" y="3429000"/>
            <a:ext cx="3048000" cy="2057400"/>
          </a:xfrm>
          <a:prstGeom prst="rect">
            <a:avLst/>
          </a:prstGeom>
          <a:solidFill>
            <a:schemeClr val="bg1"/>
          </a:solidFill>
          <a:ln w="9525" cap="flat" cmpd="sng">
            <a:solidFill>
              <a:schemeClr val="bg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48134" name="组合 48133"/>
          <p:cNvGrpSpPr/>
          <p:nvPr/>
        </p:nvGrpSpPr>
        <p:grpSpPr>
          <a:xfrm>
            <a:off x="1295400" y="5253038"/>
            <a:ext cx="6172200" cy="1376362"/>
            <a:chOff x="0" y="0"/>
            <a:chExt cx="3888" cy="867"/>
          </a:xfrm>
        </p:grpSpPr>
        <p:sp>
          <p:nvSpPr>
            <p:cNvPr id="56326" name="椭圆 48134"/>
            <p:cNvSpPr/>
            <p:nvPr/>
          </p:nvSpPr>
          <p:spPr>
            <a:xfrm>
              <a:off x="3648" y="627"/>
              <a:ext cx="240" cy="240"/>
            </a:xfrm>
            <a:prstGeom prst="ellipse">
              <a:avLst/>
            </a:prstGeom>
            <a:solidFill>
              <a:schemeClr val="bg1"/>
            </a:solidFill>
            <a:ln w="38100" cap="flat" cmpd="sng">
              <a:solidFill>
                <a:srgbClr val="FF0000"/>
              </a:solidFill>
              <a:prstDash val="solid"/>
              <a:round/>
              <a:headEnd type="none" w="med" len="med"/>
              <a:tailEnd type="none" w="med" len="med"/>
            </a:ln>
          </p:spPr>
          <p:txBody>
            <a:bodyPr wrap="none" anchor="ctr"/>
            <a:p>
              <a:pPr algn="ctr" eaLnBrk="0" hangingPunct="0"/>
              <a:r>
                <a:rPr lang="en-GB" altLang="en-US" sz="2400" b="1">
                  <a:latin typeface="Arial" panose="020B0604020202020204" pitchFamily="34" charset="0"/>
                  <a:ea typeface="宋体" panose="02010600030101010101" pitchFamily="2" charset="-122"/>
                </a:rPr>
                <a:t>4</a:t>
              </a:r>
              <a:endParaRPr lang="en-GB" altLang="en-US" sz="2400" b="1">
                <a:latin typeface="Arial" panose="020B0604020202020204" pitchFamily="34" charset="0"/>
                <a:ea typeface="宋体" panose="02010600030101010101" pitchFamily="2" charset="-122"/>
              </a:endParaRPr>
            </a:p>
          </p:txBody>
        </p:sp>
        <p:sp>
          <p:nvSpPr>
            <p:cNvPr id="56327" name="文本框 48135"/>
            <p:cNvSpPr txBox="1"/>
            <p:nvPr/>
          </p:nvSpPr>
          <p:spPr>
            <a:xfrm>
              <a:off x="0" y="0"/>
              <a:ext cx="869" cy="291"/>
            </a:xfrm>
            <a:prstGeom prst="rect">
              <a:avLst/>
            </a:prstGeom>
            <a:noFill/>
            <a:ln w="9525">
              <a:noFill/>
            </a:ln>
          </p:spPr>
          <p:txBody>
            <a:bodyPr wrap="none" anchor="t">
              <a:spAutoFit/>
            </a:bodyPr>
            <a:p>
              <a:pPr marL="482600" indent="-482600" eaLnBrk="0" hangingPunct="0"/>
              <a:r>
                <a:rPr lang="en-GB" altLang="en-US" sz="2400">
                  <a:latin typeface="Verdana" panose="020B0604030504040204" pitchFamily="34" charset="0"/>
                  <a:ea typeface="宋体" panose="02010600030101010101" pitchFamily="2" charset="-122"/>
                </a:rPr>
                <a:t>4)	start</a:t>
              </a:r>
              <a:endParaRPr lang="en-GB" altLang="en-US" sz="2400">
                <a:latin typeface="Verdana" panose="020B0604030504040204" pitchFamily="34" charset="0"/>
                <a:ea typeface="宋体" panose="02010600030101010101" pitchFamily="2" charset="-122"/>
              </a:endParaRPr>
            </a:p>
          </p:txBody>
        </p:sp>
      </p:grpSp>
      <p:grpSp>
        <p:nvGrpSpPr>
          <p:cNvPr id="48137" name="组合 48136"/>
          <p:cNvGrpSpPr/>
          <p:nvPr/>
        </p:nvGrpSpPr>
        <p:grpSpPr>
          <a:xfrm>
            <a:off x="1295400" y="4033838"/>
            <a:ext cx="5410200" cy="1376362"/>
            <a:chOff x="0" y="0"/>
            <a:chExt cx="3408" cy="867"/>
          </a:xfrm>
        </p:grpSpPr>
        <p:sp>
          <p:nvSpPr>
            <p:cNvPr id="56329" name="椭圆 48137"/>
            <p:cNvSpPr/>
            <p:nvPr/>
          </p:nvSpPr>
          <p:spPr>
            <a:xfrm>
              <a:off x="3168" y="627"/>
              <a:ext cx="240" cy="240"/>
            </a:xfrm>
            <a:prstGeom prst="ellipse">
              <a:avLst/>
            </a:prstGeom>
            <a:solidFill>
              <a:schemeClr val="bg1"/>
            </a:solidFill>
            <a:ln w="38100" cap="flat" cmpd="sng">
              <a:solidFill>
                <a:srgbClr val="FF0000"/>
              </a:solidFill>
              <a:prstDash val="solid"/>
              <a:round/>
              <a:headEnd type="none" w="med" len="med"/>
              <a:tailEnd type="none" w="med" len="med"/>
            </a:ln>
          </p:spPr>
          <p:txBody>
            <a:bodyPr wrap="none" anchor="ctr"/>
            <a:p>
              <a:pPr algn="ctr" eaLnBrk="0" hangingPunct="0"/>
              <a:r>
                <a:rPr lang="en-GB" altLang="en-US" sz="2400" b="1">
                  <a:latin typeface="Arial" panose="020B0604020202020204" pitchFamily="34" charset="0"/>
                  <a:ea typeface="宋体" panose="02010600030101010101" pitchFamily="2" charset="-122"/>
                </a:rPr>
                <a:t>2</a:t>
              </a:r>
              <a:endParaRPr lang="en-GB" altLang="en-US" sz="2400" b="1">
                <a:latin typeface="Arial" panose="020B0604020202020204" pitchFamily="34" charset="0"/>
                <a:ea typeface="宋体" panose="02010600030101010101" pitchFamily="2" charset="-122"/>
              </a:endParaRPr>
            </a:p>
          </p:txBody>
        </p:sp>
        <p:sp>
          <p:nvSpPr>
            <p:cNvPr id="56330" name="文本框 48138"/>
            <p:cNvSpPr txBox="1"/>
            <p:nvPr/>
          </p:nvSpPr>
          <p:spPr>
            <a:xfrm>
              <a:off x="0" y="0"/>
              <a:ext cx="1622" cy="291"/>
            </a:xfrm>
            <a:prstGeom prst="rect">
              <a:avLst/>
            </a:prstGeom>
            <a:noFill/>
            <a:ln w="9525">
              <a:noFill/>
            </a:ln>
          </p:spPr>
          <p:txBody>
            <a:bodyPr wrap="none" anchor="t">
              <a:spAutoFit/>
            </a:bodyPr>
            <a:p>
              <a:pPr marL="482600" indent="-482600" eaLnBrk="0" hangingPunct="0"/>
              <a:r>
                <a:rPr lang="en-GB" altLang="en-US" sz="2400">
                  <a:latin typeface="Verdana" panose="020B0604030504040204" pitchFamily="34" charset="0"/>
                  <a:ea typeface="宋体" panose="02010600030101010101" pitchFamily="2" charset="-122"/>
                </a:rPr>
                <a:t>2)	temperature</a:t>
              </a:r>
              <a:endParaRPr lang="en-GB" altLang="en-US" sz="2400">
                <a:latin typeface="Verdana" panose="020B0604030504040204" pitchFamily="34" charset="0"/>
                <a:ea typeface="宋体" panose="02010600030101010101" pitchFamily="2" charset="-122"/>
              </a:endParaRPr>
            </a:p>
          </p:txBody>
        </p:sp>
      </p:grpSp>
      <p:grpSp>
        <p:nvGrpSpPr>
          <p:cNvPr id="48140" name="组合 48139"/>
          <p:cNvGrpSpPr/>
          <p:nvPr/>
        </p:nvGrpSpPr>
        <p:grpSpPr>
          <a:xfrm>
            <a:off x="1295400" y="4643438"/>
            <a:ext cx="5562600" cy="1376362"/>
            <a:chOff x="0" y="0"/>
            <a:chExt cx="3504" cy="867"/>
          </a:xfrm>
        </p:grpSpPr>
        <p:sp>
          <p:nvSpPr>
            <p:cNvPr id="56332" name="椭圆 48140"/>
            <p:cNvSpPr/>
            <p:nvPr/>
          </p:nvSpPr>
          <p:spPr>
            <a:xfrm>
              <a:off x="3264" y="627"/>
              <a:ext cx="240" cy="240"/>
            </a:xfrm>
            <a:prstGeom prst="ellipse">
              <a:avLst/>
            </a:prstGeom>
            <a:solidFill>
              <a:schemeClr val="bg1"/>
            </a:solidFill>
            <a:ln w="38100" cap="flat" cmpd="sng">
              <a:solidFill>
                <a:srgbClr val="FF0000"/>
              </a:solidFill>
              <a:prstDash val="solid"/>
              <a:round/>
              <a:headEnd type="none" w="med" len="med"/>
              <a:tailEnd type="none" w="med" len="med"/>
            </a:ln>
          </p:spPr>
          <p:txBody>
            <a:bodyPr wrap="none" anchor="ctr"/>
            <a:p>
              <a:pPr algn="ctr" eaLnBrk="0" hangingPunct="0"/>
              <a:r>
                <a:rPr lang="en-GB" altLang="en-US" sz="2400" b="1">
                  <a:latin typeface="Arial" panose="020B0604020202020204" pitchFamily="34" charset="0"/>
                  <a:ea typeface="宋体" panose="02010600030101010101" pitchFamily="2" charset="-122"/>
                </a:rPr>
                <a:t>3</a:t>
              </a:r>
              <a:endParaRPr lang="en-GB" altLang="en-US" sz="2400" b="1">
                <a:latin typeface="Arial" panose="020B0604020202020204" pitchFamily="34" charset="0"/>
                <a:ea typeface="宋体" panose="02010600030101010101" pitchFamily="2" charset="-122"/>
              </a:endParaRPr>
            </a:p>
          </p:txBody>
        </p:sp>
        <p:sp>
          <p:nvSpPr>
            <p:cNvPr id="56333" name="文本框 48141"/>
            <p:cNvSpPr txBox="1"/>
            <p:nvPr/>
          </p:nvSpPr>
          <p:spPr>
            <a:xfrm>
              <a:off x="0" y="0"/>
              <a:ext cx="1627" cy="291"/>
            </a:xfrm>
            <a:prstGeom prst="rect">
              <a:avLst/>
            </a:prstGeom>
            <a:noFill/>
            <a:ln w="9525">
              <a:noFill/>
            </a:ln>
          </p:spPr>
          <p:txBody>
            <a:bodyPr wrap="none" anchor="t">
              <a:spAutoFit/>
            </a:bodyPr>
            <a:p>
              <a:pPr marL="482600" indent="-482600" eaLnBrk="0" hangingPunct="0"/>
              <a:r>
                <a:rPr lang="en-GB" altLang="en-US" sz="2400">
                  <a:latin typeface="Verdana" panose="020B0604030504040204" pitchFamily="34" charset="0"/>
                  <a:ea typeface="宋体" panose="02010600030101010101" pitchFamily="2" charset="-122"/>
                </a:rPr>
                <a:t>3)	time to cook</a:t>
              </a:r>
              <a:endParaRPr lang="en-GB" altLang="en-US" sz="2400">
                <a:latin typeface="Verdana" panose="020B0604030504040204" pitchFamily="34" charset="0"/>
                <a:ea typeface="宋体" panose="02010600030101010101" pitchFamily="2" charset="-122"/>
              </a:endParaRPr>
            </a:p>
          </p:txBody>
        </p:sp>
      </p:grpSp>
      <p:grpSp>
        <p:nvGrpSpPr>
          <p:cNvPr id="48143" name="组合 48142"/>
          <p:cNvGrpSpPr/>
          <p:nvPr/>
        </p:nvGrpSpPr>
        <p:grpSpPr>
          <a:xfrm>
            <a:off x="1295400" y="3429000"/>
            <a:ext cx="5486400" cy="685800"/>
            <a:chOff x="0" y="0"/>
            <a:chExt cx="3456" cy="432"/>
          </a:xfrm>
        </p:grpSpPr>
        <p:sp>
          <p:nvSpPr>
            <p:cNvPr id="56335" name="椭圆 48143"/>
            <p:cNvSpPr/>
            <p:nvPr/>
          </p:nvSpPr>
          <p:spPr>
            <a:xfrm>
              <a:off x="3216" y="192"/>
              <a:ext cx="240" cy="240"/>
            </a:xfrm>
            <a:prstGeom prst="ellipse">
              <a:avLst/>
            </a:prstGeom>
            <a:solidFill>
              <a:schemeClr val="bg1"/>
            </a:solidFill>
            <a:ln w="38100" cap="flat" cmpd="sng">
              <a:solidFill>
                <a:srgbClr val="FF0000"/>
              </a:solidFill>
              <a:prstDash val="solid"/>
              <a:round/>
              <a:headEnd type="none" w="med" len="med"/>
              <a:tailEnd type="none" w="med" len="med"/>
            </a:ln>
          </p:spPr>
          <p:txBody>
            <a:bodyPr wrap="none" anchor="ctr"/>
            <a:p>
              <a:pPr algn="ctr" eaLnBrk="0" hangingPunct="0"/>
              <a:r>
                <a:rPr lang="en-GB" altLang="en-US" sz="2400" b="1">
                  <a:latin typeface="Arial" panose="020B0604020202020204" pitchFamily="34" charset="0"/>
                  <a:ea typeface="宋体" panose="02010600030101010101" pitchFamily="2" charset="-122"/>
                </a:rPr>
                <a:t>1</a:t>
              </a:r>
              <a:endParaRPr lang="en-GB" altLang="en-US" sz="2400" b="1">
                <a:latin typeface="Arial" panose="020B0604020202020204" pitchFamily="34" charset="0"/>
                <a:ea typeface="宋体" panose="02010600030101010101" pitchFamily="2" charset="-122"/>
              </a:endParaRPr>
            </a:p>
          </p:txBody>
        </p:sp>
        <p:sp>
          <p:nvSpPr>
            <p:cNvPr id="56336" name="文本框 48144"/>
            <p:cNvSpPr txBox="1"/>
            <p:nvPr/>
          </p:nvSpPr>
          <p:spPr>
            <a:xfrm>
              <a:off x="0" y="0"/>
              <a:ext cx="1887" cy="291"/>
            </a:xfrm>
            <a:prstGeom prst="rect">
              <a:avLst/>
            </a:prstGeom>
            <a:noFill/>
            <a:ln w="9525">
              <a:noFill/>
            </a:ln>
          </p:spPr>
          <p:txBody>
            <a:bodyPr wrap="none" anchor="t">
              <a:spAutoFit/>
            </a:bodyPr>
            <a:p>
              <a:pPr marL="482600" indent="-482600" eaLnBrk="0" hangingPunct="0"/>
              <a:r>
                <a:rPr lang="en-GB" altLang="en-US" sz="2400">
                  <a:latin typeface="Verdana" panose="020B0604030504040204" pitchFamily="34" charset="0"/>
                  <a:ea typeface="宋体" panose="02010600030101010101" pitchFamily="2" charset="-122"/>
                </a:rPr>
                <a:t>1)	type of heating</a:t>
              </a:r>
              <a:endParaRPr lang="en-GB" altLang="en-US" sz="2400">
                <a:latin typeface="Verdana" panose="020B0604030504040204" pitchFamily="34"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8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8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8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6385"/>
          <p:cNvSpPr>
            <a:spLocks noGrp="1"/>
          </p:cNvSpPr>
          <p:nvPr>
            <p:ph type="title"/>
          </p:nvPr>
        </p:nvSpPr>
        <p:spPr>
          <a:ln/>
        </p:spPr>
        <p:txBody>
          <a:bodyPr anchor="b"/>
          <a:p>
            <a:r>
              <a:rPr lang="en-US" altLang="zh-CN"/>
              <a:t>Contrast &amp; Visual Variables</a:t>
            </a:r>
            <a:endParaRPr lang="en-US" altLang="zh-CN"/>
          </a:p>
        </p:txBody>
      </p:sp>
      <p:sp>
        <p:nvSpPr>
          <p:cNvPr id="10242" name="文本占位符 16386"/>
          <p:cNvSpPr>
            <a:spLocks noGrp="1"/>
          </p:cNvSpPr>
          <p:nvPr>
            <p:ph idx="1"/>
          </p:nvPr>
        </p:nvSpPr>
        <p:spPr>
          <a:ln/>
        </p:spPr>
        <p:txBody>
          <a:bodyPr anchor="t"/>
          <a:p>
            <a:r>
              <a:rPr lang="en-US" altLang="zh-CN"/>
              <a:t>Highlight differences</a:t>
            </a:r>
            <a:endParaRPr lang="en-US" altLang="zh-CN"/>
          </a:p>
          <a:p>
            <a:r>
              <a:rPr lang="en-US" altLang="zh-CN"/>
              <a:t>Visual variables---Bertin 1967</a:t>
            </a:r>
            <a:endParaRPr lang="en-US" altLang="zh-CN"/>
          </a:p>
        </p:txBody>
      </p:sp>
      <p:grpSp>
        <p:nvGrpSpPr>
          <p:cNvPr id="10243" name="组合 16387"/>
          <p:cNvGrpSpPr/>
          <p:nvPr/>
        </p:nvGrpSpPr>
        <p:grpSpPr>
          <a:xfrm>
            <a:off x="879475" y="3155950"/>
            <a:ext cx="800100" cy="2720975"/>
            <a:chOff x="0" y="0"/>
            <a:chExt cx="504" cy="1714"/>
          </a:xfrm>
        </p:grpSpPr>
        <p:sp>
          <p:nvSpPr>
            <p:cNvPr id="10244" name="文本框 16388"/>
            <p:cNvSpPr txBox="1"/>
            <p:nvPr/>
          </p:nvSpPr>
          <p:spPr>
            <a:xfrm>
              <a:off x="0" y="0"/>
              <a:ext cx="504"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value</a:t>
              </a:r>
              <a:endParaRPr lang="en-US" altLang="zh-CN">
                <a:latin typeface="Verdana" panose="020B0604030504040204" pitchFamily="34" charset="0"/>
                <a:ea typeface="宋体" panose="02010600030101010101" pitchFamily="2" charset="-122"/>
              </a:endParaRPr>
            </a:p>
          </p:txBody>
        </p:sp>
        <p:sp>
          <p:nvSpPr>
            <p:cNvPr id="10245" name="椭圆 16389"/>
            <p:cNvSpPr/>
            <p:nvPr/>
          </p:nvSpPr>
          <p:spPr>
            <a:xfrm>
              <a:off x="58" y="353"/>
              <a:ext cx="363" cy="363"/>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46" name="椭圆 16390"/>
            <p:cNvSpPr/>
            <p:nvPr/>
          </p:nvSpPr>
          <p:spPr>
            <a:xfrm>
              <a:off x="58" y="852"/>
              <a:ext cx="363" cy="363"/>
            </a:xfrm>
            <a:prstGeom prst="ellipse">
              <a:avLst/>
            </a:prstGeom>
            <a:solidFill>
              <a:srgbClr val="808080"/>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47" name="椭圆 16391"/>
            <p:cNvSpPr/>
            <p:nvPr/>
          </p:nvSpPr>
          <p:spPr>
            <a:xfrm>
              <a:off x="58" y="1351"/>
              <a:ext cx="363" cy="363"/>
            </a:xfrm>
            <a:prstGeom prst="ellipse">
              <a:avLst/>
            </a:prstGeom>
            <a:solidFill>
              <a:srgbClr val="C0C0C0"/>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grpSp>
        <p:nvGrpSpPr>
          <p:cNvPr id="10248" name="组合 16392"/>
          <p:cNvGrpSpPr/>
          <p:nvPr/>
        </p:nvGrpSpPr>
        <p:grpSpPr>
          <a:xfrm>
            <a:off x="1835150" y="3141663"/>
            <a:ext cx="649288" cy="2735262"/>
            <a:chOff x="0" y="0"/>
            <a:chExt cx="409" cy="1723"/>
          </a:xfrm>
        </p:grpSpPr>
        <p:sp>
          <p:nvSpPr>
            <p:cNvPr id="10249" name="文本框 16393"/>
            <p:cNvSpPr txBox="1"/>
            <p:nvPr/>
          </p:nvSpPr>
          <p:spPr>
            <a:xfrm>
              <a:off x="25" y="0"/>
              <a:ext cx="384"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hue</a:t>
              </a:r>
              <a:endParaRPr lang="en-US" altLang="zh-CN">
                <a:latin typeface="Verdana" panose="020B0604030504040204" pitchFamily="34" charset="0"/>
                <a:ea typeface="宋体" panose="02010600030101010101" pitchFamily="2" charset="-122"/>
              </a:endParaRPr>
            </a:p>
          </p:txBody>
        </p:sp>
        <p:sp>
          <p:nvSpPr>
            <p:cNvPr id="10250" name="椭圆 16394"/>
            <p:cNvSpPr/>
            <p:nvPr/>
          </p:nvSpPr>
          <p:spPr>
            <a:xfrm>
              <a:off x="0" y="362"/>
              <a:ext cx="363" cy="363"/>
            </a:xfrm>
            <a:prstGeom prst="ellipse">
              <a:avLst/>
            </a:prstGeom>
            <a:solidFill>
              <a:srgbClr val="00FF00"/>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51" name="椭圆 16395"/>
            <p:cNvSpPr/>
            <p:nvPr/>
          </p:nvSpPr>
          <p:spPr>
            <a:xfrm>
              <a:off x="0" y="861"/>
              <a:ext cx="363" cy="363"/>
            </a:xfrm>
            <a:prstGeom prst="ellipse">
              <a:avLst/>
            </a:prstGeom>
            <a:solidFill>
              <a:srgbClr val="FFFF00"/>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52" name="椭圆 16396"/>
            <p:cNvSpPr/>
            <p:nvPr/>
          </p:nvSpPr>
          <p:spPr>
            <a:xfrm>
              <a:off x="0" y="1360"/>
              <a:ext cx="363" cy="363"/>
            </a:xfrm>
            <a:prstGeom prst="ellipse">
              <a:avLst/>
            </a:prstGeom>
            <a:solidFill>
              <a:srgbClr val="FF0000"/>
            </a:solid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grpSp>
        <p:nvGrpSpPr>
          <p:cNvPr id="10253" name="组合 16397"/>
          <p:cNvGrpSpPr/>
          <p:nvPr/>
        </p:nvGrpSpPr>
        <p:grpSpPr>
          <a:xfrm>
            <a:off x="2547938" y="3141663"/>
            <a:ext cx="1014412" cy="2735262"/>
            <a:chOff x="0" y="0"/>
            <a:chExt cx="639" cy="1723"/>
          </a:xfrm>
        </p:grpSpPr>
        <p:sp>
          <p:nvSpPr>
            <p:cNvPr id="10254" name="文本框 16398"/>
            <p:cNvSpPr txBox="1"/>
            <p:nvPr/>
          </p:nvSpPr>
          <p:spPr>
            <a:xfrm>
              <a:off x="0" y="0"/>
              <a:ext cx="639"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texture</a:t>
              </a:r>
              <a:endParaRPr lang="en-US" altLang="zh-CN">
                <a:latin typeface="Verdana" panose="020B0604030504040204" pitchFamily="34" charset="0"/>
                <a:ea typeface="宋体" panose="02010600030101010101" pitchFamily="2" charset="-122"/>
              </a:endParaRPr>
            </a:p>
          </p:txBody>
        </p:sp>
        <p:sp>
          <p:nvSpPr>
            <p:cNvPr id="10255" name="椭圆 16399"/>
            <p:cNvSpPr/>
            <p:nvPr/>
          </p:nvSpPr>
          <p:spPr>
            <a:xfrm>
              <a:off x="95" y="362"/>
              <a:ext cx="363" cy="363"/>
            </a:xfrm>
            <a:prstGeom prst="ellipse">
              <a:avLst/>
            </a:prstGeom>
            <a:pattFill prst="ltDnDiag">
              <a:fgClr>
                <a:schemeClr val="tx1"/>
              </a:fgClr>
              <a:bgClr>
                <a:schemeClr val="bg1"/>
              </a:bgClr>
            </a:patt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56" name="椭圆 16400"/>
            <p:cNvSpPr/>
            <p:nvPr/>
          </p:nvSpPr>
          <p:spPr>
            <a:xfrm>
              <a:off x="96" y="861"/>
              <a:ext cx="363" cy="363"/>
            </a:xfrm>
            <a:prstGeom prst="ellipse">
              <a:avLst/>
            </a:prstGeom>
            <a:pattFill prst="solidDmnd">
              <a:fgClr>
                <a:schemeClr val="tx1"/>
              </a:fgClr>
              <a:bgClr>
                <a:schemeClr val="bg1"/>
              </a:bgClr>
            </a:patt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57" name="椭圆 16401"/>
            <p:cNvSpPr/>
            <p:nvPr/>
          </p:nvSpPr>
          <p:spPr>
            <a:xfrm>
              <a:off x="96" y="1360"/>
              <a:ext cx="363" cy="363"/>
            </a:xfrm>
            <a:prstGeom prst="ellipse">
              <a:avLst/>
            </a:prstGeom>
            <a:pattFill prst="horzBrick">
              <a:fgClr>
                <a:schemeClr val="tx1"/>
              </a:fgClr>
              <a:bgClr>
                <a:schemeClr val="bg1"/>
              </a:bgClr>
            </a:patt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grpSp>
        <p:nvGrpSpPr>
          <p:cNvPr id="10258" name="组合 16402"/>
          <p:cNvGrpSpPr/>
          <p:nvPr/>
        </p:nvGrpSpPr>
        <p:grpSpPr>
          <a:xfrm>
            <a:off x="3563938" y="3141663"/>
            <a:ext cx="863600" cy="2663825"/>
            <a:chOff x="0" y="0"/>
            <a:chExt cx="544" cy="1678"/>
          </a:xfrm>
        </p:grpSpPr>
        <p:sp>
          <p:nvSpPr>
            <p:cNvPr id="10259" name="文本框 16403"/>
            <p:cNvSpPr txBox="1"/>
            <p:nvPr/>
          </p:nvSpPr>
          <p:spPr>
            <a:xfrm>
              <a:off x="0" y="0"/>
              <a:ext cx="544"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shape</a:t>
              </a:r>
              <a:endParaRPr lang="en-US" altLang="zh-CN">
                <a:latin typeface="Verdana" panose="020B0604030504040204" pitchFamily="34" charset="0"/>
                <a:ea typeface="宋体" panose="02010600030101010101" pitchFamily="2" charset="-122"/>
              </a:endParaRPr>
            </a:p>
          </p:txBody>
        </p:sp>
        <p:sp>
          <p:nvSpPr>
            <p:cNvPr id="10260" name="正五边形 16404"/>
            <p:cNvSpPr/>
            <p:nvPr/>
          </p:nvSpPr>
          <p:spPr>
            <a:xfrm>
              <a:off x="95" y="317"/>
              <a:ext cx="363" cy="363"/>
            </a:xfrm>
            <a:prstGeom prst="pentagon">
              <a:avLst/>
            </a:prstGeom>
            <a:noFill/>
            <a:ln w="952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61" name="等腰三角形 16405"/>
            <p:cNvSpPr/>
            <p:nvPr/>
          </p:nvSpPr>
          <p:spPr>
            <a:xfrm>
              <a:off x="95" y="861"/>
              <a:ext cx="363" cy="318"/>
            </a:xfrm>
            <a:prstGeom prst="triangle">
              <a:avLst>
                <a:gd name="adj" fmla="val 50000"/>
              </a:avLst>
            </a:prstGeom>
            <a:noFill/>
            <a:ln w="952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62" name="圆角矩形 16406"/>
            <p:cNvSpPr/>
            <p:nvPr/>
          </p:nvSpPr>
          <p:spPr>
            <a:xfrm>
              <a:off x="95" y="1360"/>
              <a:ext cx="363" cy="318"/>
            </a:xfrm>
            <a:prstGeom prst="roundRect">
              <a:avLst>
                <a:gd name="adj" fmla="val 16667"/>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grpSp>
        <p:nvGrpSpPr>
          <p:cNvPr id="10263" name="组合 16407"/>
          <p:cNvGrpSpPr/>
          <p:nvPr/>
        </p:nvGrpSpPr>
        <p:grpSpPr>
          <a:xfrm>
            <a:off x="4500563" y="3141663"/>
            <a:ext cx="1512887" cy="2735262"/>
            <a:chOff x="0" y="0"/>
            <a:chExt cx="953" cy="1723"/>
          </a:xfrm>
        </p:grpSpPr>
        <p:sp>
          <p:nvSpPr>
            <p:cNvPr id="10264" name="文本框 16408"/>
            <p:cNvSpPr txBox="1"/>
            <p:nvPr/>
          </p:nvSpPr>
          <p:spPr>
            <a:xfrm>
              <a:off x="0" y="0"/>
              <a:ext cx="683"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position</a:t>
              </a:r>
              <a:endParaRPr lang="en-US" altLang="zh-CN">
                <a:latin typeface="Verdana" panose="020B0604030504040204" pitchFamily="34" charset="0"/>
                <a:ea typeface="宋体" panose="02010600030101010101" pitchFamily="2" charset="-122"/>
              </a:endParaRPr>
            </a:p>
          </p:txBody>
        </p:sp>
        <p:sp>
          <p:nvSpPr>
            <p:cNvPr id="10265" name="椭圆 16409"/>
            <p:cNvSpPr/>
            <p:nvPr/>
          </p:nvSpPr>
          <p:spPr>
            <a:xfrm>
              <a:off x="136" y="362"/>
              <a:ext cx="363" cy="363"/>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66" name="椭圆 16410"/>
            <p:cNvSpPr/>
            <p:nvPr/>
          </p:nvSpPr>
          <p:spPr>
            <a:xfrm>
              <a:off x="590" y="1360"/>
              <a:ext cx="363" cy="363"/>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67" name="椭圆 16411"/>
            <p:cNvSpPr/>
            <p:nvPr/>
          </p:nvSpPr>
          <p:spPr>
            <a:xfrm>
              <a:off x="137" y="1360"/>
              <a:ext cx="363" cy="363"/>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cxnSp>
          <p:nvCxnSpPr>
            <p:cNvPr id="10268" name="直接箭头连接符 16412"/>
            <p:cNvCxnSpPr>
              <a:stCxn id="10265" idx="4"/>
              <a:endCxn id="10267" idx="0"/>
            </p:cNvCxnSpPr>
            <p:nvPr/>
          </p:nvCxnSpPr>
          <p:spPr>
            <a:xfrm>
              <a:off x="318" y="725"/>
              <a:ext cx="1" cy="635"/>
            </a:xfrm>
            <a:prstGeom prst="straightConnector1">
              <a:avLst/>
            </a:prstGeom>
            <a:ln w="9525" cap="flat" cmpd="sng">
              <a:solidFill>
                <a:schemeClr val="tx1"/>
              </a:solidFill>
              <a:prstDash val="dash"/>
              <a:round/>
              <a:headEnd type="none" w="med" len="med"/>
              <a:tailEnd type="none" w="med" len="med"/>
            </a:ln>
          </p:spPr>
        </p:cxnSp>
        <p:cxnSp>
          <p:nvCxnSpPr>
            <p:cNvPr id="10269" name="直接箭头连接符 16413"/>
            <p:cNvCxnSpPr>
              <a:stCxn id="10267" idx="6"/>
              <a:endCxn id="10266" idx="2"/>
            </p:cNvCxnSpPr>
            <p:nvPr/>
          </p:nvCxnSpPr>
          <p:spPr>
            <a:xfrm>
              <a:off x="500" y="1542"/>
              <a:ext cx="90" cy="0"/>
            </a:xfrm>
            <a:prstGeom prst="straightConnector1">
              <a:avLst/>
            </a:prstGeom>
            <a:ln w="9525" cap="flat" cmpd="sng">
              <a:solidFill>
                <a:schemeClr val="tx1"/>
              </a:solidFill>
              <a:prstDash val="dash"/>
              <a:round/>
              <a:headEnd type="none" w="med" len="med"/>
              <a:tailEnd type="none" w="med" len="med"/>
            </a:ln>
          </p:spPr>
        </p:cxnSp>
      </p:grpSp>
      <p:grpSp>
        <p:nvGrpSpPr>
          <p:cNvPr id="10270" name="组合 16414"/>
          <p:cNvGrpSpPr/>
          <p:nvPr/>
        </p:nvGrpSpPr>
        <p:grpSpPr>
          <a:xfrm>
            <a:off x="5940425" y="3141663"/>
            <a:ext cx="1427163" cy="2735262"/>
            <a:chOff x="0" y="0"/>
            <a:chExt cx="899" cy="1723"/>
          </a:xfrm>
        </p:grpSpPr>
        <p:sp>
          <p:nvSpPr>
            <p:cNvPr id="10271" name="文本框 16415"/>
            <p:cNvSpPr txBox="1"/>
            <p:nvPr/>
          </p:nvSpPr>
          <p:spPr>
            <a:xfrm>
              <a:off x="0" y="0"/>
              <a:ext cx="899"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orientation</a:t>
              </a:r>
              <a:endParaRPr lang="en-US" altLang="zh-CN">
                <a:latin typeface="Verdana" panose="020B0604030504040204" pitchFamily="34" charset="0"/>
                <a:ea typeface="宋体" panose="02010600030101010101" pitchFamily="2" charset="-122"/>
              </a:endParaRPr>
            </a:p>
          </p:txBody>
        </p:sp>
        <p:sp>
          <p:nvSpPr>
            <p:cNvPr id="10272" name="任意多边形 16416"/>
            <p:cNvSpPr/>
            <p:nvPr/>
          </p:nvSpPr>
          <p:spPr>
            <a:xfrm>
              <a:off x="227" y="317"/>
              <a:ext cx="363" cy="363"/>
            </a:xfrm>
            <a:custGeom>
              <a:avLst/>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noFill/>
            <a:ln w="9525" cap="flat" cmpd="sng">
              <a:solidFill>
                <a:schemeClr val="tx1"/>
              </a:solidFill>
              <a:prstDash val="solid"/>
              <a:miter/>
              <a:headEnd type="none" w="med" len="med"/>
              <a:tailEnd type="none" w="med" len="med"/>
            </a:ln>
          </p:spPr>
          <p:txBody>
            <a:bodyPr/>
            <a:p>
              <a:endParaRPr lang="zh-CN" altLang="en-US"/>
            </a:p>
          </p:txBody>
        </p:sp>
        <p:sp>
          <p:nvSpPr>
            <p:cNvPr id="10273" name="任意多边形 16417"/>
            <p:cNvSpPr/>
            <p:nvPr/>
          </p:nvSpPr>
          <p:spPr>
            <a:xfrm rot="2700000">
              <a:off x="220" y="854"/>
              <a:ext cx="363" cy="363"/>
            </a:xfrm>
            <a:custGeom>
              <a:avLst/>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noFill/>
            <a:ln w="9525" cap="flat" cmpd="sng">
              <a:solidFill>
                <a:schemeClr val="tx1"/>
              </a:solidFill>
              <a:prstDash val="solid"/>
              <a:miter/>
              <a:headEnd type="none" w="med" len="med"/>
              <a:tailEnd type="none" w="med" len="med"/>
            </a:ln>
          </p:spPr>
          <p:txBody>
            <a:bodyPr/>
            <a:p>
              <a:endParaRPr lang="zh-CN" altLang="en-US"/>
            </a:p>
          </p:txBody>
        </p:sp>
        <p:sp>
          <p:nvSpPr>
            <p:cNvPr id="10274" name="任意多边形 16418"/>
            <p:cNvSpPr/>
            <p:nvPr/>
          </p:nvSpPr>
          <p:spPr>
            <a:xfrm rot="8095561">
              <a:off x="220" y="1353"/>
              <a:ext cx="363" cy="363"/>
            </a:xfrm>
            <a:custGeom>
              <a:avLst/>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2" y="15492"/>
                  </a:moveTo>
                  <a:cubicBezTo>
                    <a:pt x="18346" y="14169"/>
                    <a:pt x="18900" y="12549"/>
                    <a:pt x="18900" y="10800"/>
                  </a:cubicBezTo>
                  <a:cubicBezTo>
                    <a:pt x="18900" y="6326"/>
                    <a:pt x="15274" y="2700"/>
                    <a:pt x="10800" y="2700"/>
                  </a:cubicBezTo>
                  <a:cubicBezTo>
                    <a:pt x="9051" y="2700"/>
                    <a:pt x="7431" y="3255"/>
                    <a:pt x="6107" y="4197"/>
                  </a:cubicBezTo>
                  <a:close/>
                  <a:moveTo>
                    <a:pt x="4197" y="6107"/>
                  </a:moveTo>
                  <a:cubicBezTo>
                    <a:pt x="3253" y="7431"/>
                    <a:pt x="2699" y="9051"/>
                    <a:pt x="2699" y="10800"/>
                  </a:cubicBezTo>
                  <a:cubicBezTo>
                    <a:pt x="2699" y="15274"/>
                    <a:pt x="6325" y="18900"/>
                    <a:pt x="10799" y="18900"/>
                  </a:cubicBezTo>
                  <a:cubicBezTo>
                    <a:pt x="12548" y="18900"/>
                    <a:pt x="14168" y="18346"/>
                    <a:pt x="15492" y="17403"/>
                  </a:cubicBezTo>
                  <a:close/>
                </a:path>
              </a:pathLst>
            </a:custGeom>
            <a:noFill/>
            <a:ln w="9525" cap="flat" cmpd="sng">
              <a:solidFill>
                <a:schemeClr val="tx1"/>
              </a:solidFill>
              <a:prstDash val="solid"/>
              <a:miter/>
              <a:headEnd type="none" w="med" len="med"/>
              <a:tailEnd type="none" w="med" len="med"/>
            </a:ln>
          </p:spPr>
          <p:txBody>
            <a:bodyPr/>
            <a:p>
              <a:endParaRPr lang="zh-CN" altLang="en-US"/>
            </a:p>
          </p:txBody>
        </p:sp>
      </p:grpSp>
      <p:grpSp>
        <p:nvGrpSpPr>
          <p:cNvPr id="10275" name="组合 16419"/>
          <p:cNvGrpSpPr/>
          <p:nvPr/>
        </p:nvGrpSpPr>
        <p:grpSpPr>
          <a:xfrm>
            <a:off x="7380288" y="3141663"/>
            <a:ext cx="863600" cy="2735262"/>
            <a:chOff x="0" y="0"/>
            <a:chExt cx="544" cy="1723"/>
          </a:xfrm>
        </p:grpSpPr>
        <p:sp>
          <p:nvSpPr>
            <p:cNvPr id="10276" name="文本框 16420"/>
            <p:cNvSpPr txBox="1"/>
            <p:nvPr/>
          </p:nvSpPr>
          <p:spPr>
            <a:xfrm>
              <a:off x="91" y="0"/>
              <a:ext cx="393"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size</a:t>
              </a:r>
              <a:endParaRPr lang="en-US" altLang="zh-CN">
                <a:latin typeface="Verdana" panose="020B0604030504040204" pitchFamily="34" charset="0"/>
                <a:ea typeface="宋体" panose="02010600030101010101" pitchFamily="2" charset="-122"/>
              </a:endParaRPr>
            </a:p>
          </p:txBody>
        </p:sp>
        <p:sp>
          <p:nvSpPr>
            <p:cNvPr id="10277" name="椭圆 16421"/>
            <p:cNvSpPr/>
            <p:nvPr/>
          </p:nvSpPr>
          <p:spPr>
            <a:xfrm>
              <a:off x="91" y="635"/>
              <a:ext cx="363" cy="363"/>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78" name="椭圆 16422"/>
            <p:cNvSpPr/>
            <p:nvPr/>
          </p:nvSpPr>
          <p:spPr>
            <a:xfrm>
              <a:off x="181" y="317"/>
              <a:ext cx="181" cy="181"/>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0279" name="椭圆 16423"/>
            <p:cNvSpPr/>
            <p:nvPr/>
          </p:nvSpPr>
          <p:spPr>
            <a:xfrm>
              <a:off x="0" y="1179"/>
              <a:ext cx="544" cy="544"/>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49153"/>
          <p:cNvSpPr>
            <a:spLocks noGrp="1"/>
          </p:cNvSpPr>
          <p:nvPr>
            <p:ph type="title"/>
          </p:nvPr>
        </p:nvSpPr>
        <p:spPr>
          <a:ln/>
        </p:spPr>
        <p:txBody>
          <a:bodyPr anchor="b"/>
          <a:p>
            <a:r>
              <a:rPr lang="en-GB" altLang="zh-CN"/>
              <a:t>P</a:t>
            </a:r>
            <a:r>
              <a:rPr lang="en-GB" altLang="en-US"/>
              <a:t>hysical </a:t>
            </a:r>
            <a:r>
              <a:rPr lang="en-GB" altLang="zh-CN"/>
              <a:t>C</a:t>
            </a:r>
            <a:r>
              <a:rPr lang="en-GB" altLang="en-US"/>
              <a:t>ontrols</a:t>
            </a:r>
            <a:endParaRPr lang="en-GB" altLang="en-US"/>
          </a:p>
        </p:txBody>
      </p:sp>
      <p:sp>
        <p:nvSpPr>
          <p:cNvPr id="57346" name="文本占位符 49154"/>
          <p:cNvSpPr>
            <a:spLocks noGrp="1"/>
          </p:cNvSpPr>
          <p:nvPr>
            <p:ph idx="1"/>
          </p:nvPr>
        </p:nvSpPr>
        <p:spPr>
          <a:ln/>
        </p:spPr>
        <p:txBody>
          <a:bodyPr anchor="t"/>
          <a:p>
            <a:pPr marL="381000" indent="-381000">
              <a:lnSpc>
                <a:spcPct val="120000"/>
              </a:lnSpc>
            </a:pPr>
            <a:r>
              <a:rPr lang="en-US" altLang="zh-CN" sz="3600">
                <a:solidFill>
                  <a:srgbClr val="777777"/>
                </a:solidFill>
              </a:rPr>
              <a:t>grouping of items</a:t>
            </a:r>
            <a:endParaRPr lang="en-US" altLang="zh-CN" sz="3600">
              <a:solidFill>
                <a:srgbClr val="777777"/>
              </a:solidFill>
            </a:endParaRPr>
          </a:p>
          <a:p>
            <a:pPr marL="381000" indent="-381000">
              <a:lnSpc>
                <a:spcPct val="120000"/>
              </a:lnSpc>
            </a:pPr>
            <a:r>
              <a:rPr lang="en-US" altLang="zh-CN" sz="3600">
                <a:solidFill>
                  <a:srgbClr val="777777"/>
                </a:solidFill>
              </a:rPr>
              <a:t>order of items </a:t>
            </a:r>
            <a:endParaRPr lang="en-US" altLang="zh-CN" sz="3600">
              <a:solidFill>
                <a:srgbClr val="777777"/>
              </a:solidFill>
            </a:endParaRPr>
          </a:p>
          <a:p>
            <a:pPr marL="381000" indent="-381000">
              <a:lnSpc>
                <a:spcPct val="120000"/>
              </a:lnSpc>
            </a:pPr>
            <a:r>
              <a:rPr lang="en-US" altLang="zh-CN" sz="3600">
                <a:solidFill>
                  <a:srgbClr val="777777"/>
                </a:solidFill>
              </a:rPr>
              <a:t>white space</a:t>
            </a:r>
            <a:endParaRPr lang="en-US" altLang="zh-CN" sz="3600">
              <a:solidFill>
                <a:srgbClr val="777777"/>
              </a:solidFill>
            </a:endParaRPr>
          </a:p>
          <a:p>
            <a:pPr marL="857250" lvl="1">
              <a:lnSpc>
                <a:spcPct val="120000"/>
              </a:lnSpc>
            </a:pPr>
            <a:endParaRPr lang="en-US" altLang="zh-CN" sz="3200"/>
          </a:p>
        </p:txBody>
      </p:sp>
      <p:pic>
        <p:nvPicPr>
          <p:cNvPr id="57347" name="图片 49155"/>
          <p:cNvPicPr>
            <a:picLocks noChangeAspect="1"/>
          </p:cNvPicPr>
          <p:nvPr/>
        </p:nvPicPr>
        <p:blipFill>
          <a:blip r:embed="rId1"/>
          <a:stretch>
            <a:fillRect/>
          </a:stretch>
        </p:blipFill>
        <p:spPr>
          <a:xfrm>
            <a:off x="6226175" y="1600200"/>
            <a:ext cx="2384425" cy="4992688"/>
          </a:xfrm>
          <a:prstGeom prst="rect">
            <a:avLst/>
          </a:prstGeom>
          <a:noFill/>
          <a:ln w="9525">
            <a:noFill/>
          </a:ln>
        </p:spPr>
      </p:pic>
      <p:sp>
        <p:nvSpPr>
          <p:cNvPr id="57348" name="矩形 49156"/>
          <p:cNvSpPr/>
          <p:nvPr/>
        </p:nvSpPr>
        <p:spPr>
          <a:xfrm>
            <a:off x="1219200" y="5410200"/>
            <a:ext cx="3886200" cy="762000"/>
          </a:xfrm>
          <a:prstGeom prst="rect">
            <a:avLst/>
          </a:prstGeom>
          <a:solidFill>
            <a:schemeClr val="bg1"/>
          </a:solidFill>
          <a:ln w="9525" cap="flat" cmpd="sng">
            <a:solidFill>
              <a:schemeClr val="bg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49158" name="组合 49157"/>
          <p:cNvGrpSpPr/>
          <p:nvPr/>
        </p:nvGrpSpPr>
        <p:grpSpPr>
          <a:xfrm>
            <a:off x="1447800" y="3810000"/>
            <a:ext cx="5943600" cy="2286000"/>
            <a:chOff x="0" y="0"/>
            <a:chExt cx="3744" cy="1440"/>
          </a:xfrm>
        </p:grpSpPr>
        <p:sp>
          <p:nvSpPr>
            <p:cNvPr id="57350" name="矩形 49158"/>
            <p:cNvSpPr/>
            <p:nvPr/>
          </p:nvSpPr>
          <p:spPr>
            <a:xfrm>
              <a:off x="0" y="1149"/>
              <a:ext cx="2112" cy="291"/>
            </a:xfrm>
            <a:prstGeom prst="rect">
              <a:avLst/>
            </a:prstGeom>
            <a:noFill/>
            <a:ln w="9525">
              <a:noFill/>
            </a:ln>
          </p:spPr>
          <p:txBody>
            <a:bodyPr wrap="none" anchor="t">
              <a:spAutoFit/>
            </a:bodyPr>
            <a:p>
              <a:pPr eaLnBrk="0" hangingPunct="0"/>
              <a:r>
                <a:rPr lang="en-US" altLang="zh-CN" sz="2400">
                  <a:latin typeface="Verdana" panose="020B0604030504040204" pitchFamily="34" charset="0"/>
                  <a:ea typeface="宋体" panose="02010600030101010101" pitchFamily="2" charset="-122"/>
                </a:rPr>
                <a:t>gaps to aid grouping</a:t>
              </a:r>
              <a:endParaRPr lang="en-GB" altLang="en-US" sz="2400">
                <a:latin typeface="Verdana" panose="020B0604030504040204" pitchFamily="34" charset="0"/>
                <a:ea typeface="宋体" panose="02010600030101010101" pitchFamily="2" charset="-122"/>
              </a:endParaRPr>
            </a:p>
          </p:txBody>
        </p:sp>
        <p:sp>
          <p:nvSpPr>
            <p:cNvPr id="57351" name="直接连接符 49159"/>
            <p:cNvSpPr/>
            <p:nvPr/>
          </p:nvSpPr>
          <p:spPr>
            <a:xfrm flipV="1">
              <a:off x="2160" y="0"/>
              <a:ext cx="1152" cy="1200"/>
            </a:xfrm>
            <a:prstGeom prst="line">
              <a:avLst/>
            </a:prstGeom>
            <a:ln w="57150" cap="flat" cmpd="sng">
              <a:solidFill>
                <a:srgbClr val="FF0000"/>
              </a:solidFill>
              <a:prstDash val="solid"/>
              <a:round/>
              <a:headEnd type="none" w="med" len="med"/>
              <a:tailEnd type="triangle" w="med" len="med"/>
            </a:ln>
          </p:spPr>
        </p:sp>
        <p:sp>
          <p:nvSpPr>
            <p:cNvPr id="57352" name="直接连接符 49160"/>
            <p:cNvSpPr/>
            <p:nvPr/>
          </p:nvSpPr>
          <p:spPr>
            <a:xfrm flipV="1">
              <a:off x="2208" y="432"/>
              <a:ext cx="1536" cy="816"/>
            </a:xfrm>
            <a:prstGeom prst="line">
              <a:avLst/>
            </a:prstGeom>
            <a:ln w="57150" cap="flat" cmpd="sng">
              <a:solidFill>
                <a:srgbClr val="FF0000"/>
              </a:solidFill>
              <a:prstDash val="solid"/>
              <a:round/>
              <a:headEnd type="none" w="med" len="med"/>
              <a:tailEnd type="triangle" w="med" len="med"/>
            </a:ln>
          </p:spPr>
        </p:sp>
        <p:sp>
          <p:nvSpPr>
            <p:cNvPr id="57353" name="直接连接符 49161"/>
            <p:cNvSpPr/>
            <p:nvPr/>
          </p:nvSpPr>
          <p:spPr>
            <a:xfrm flipV="1">
              <a:off x="2208" y="1152"/>
              <a:ext cx="1488" cy="192"/>
            </a:xfrm>
            <a:prstGeom prst="line">
              <a:avLst/>
            </a:prstGeom>
            <a:ln w="57150" cap="flat" cmpd="sng">
              <a:solidFill>
                <a:srgbClr val="FF0000"/>
              </a:solidFill>
              <a:prstDash val="solid"/>
              <a:round/>
              <a:headEnd type="none" w="med" len="med"/>
              <a:tailEnd type="triangle" w="med" len="med"/>
            </a:ln>
          </p:spPr>
        </p:sp>
        <p:sp>
          <p:nvSpPr>
            <p:cNvPr id="57354" name="直接连接符 49162"/>
            <p:cNvSpPr/>
            <p:nvPr/>
          </p:nvSpPr>
          <p:spPr>
            <a:xfrm flipV="1">
              <a:off x="2160" y="1440"/>
              <a:ext cx="1584" cy="0"/>
            </a:xfrm>
            <a:prstGeom prst="line">
              <a:avLst/>
            </a:prstGeom>
            <a:ln w="57150" cap="flat" cmpd="sng">
              <a:solidFill>
                <a:srgbClr val="FF0000"/>
              </a:solidFill>
              <a:prstDash val="solid"/>
              <a:round/>
              <a:headEnd type="none" w="med" len="med"/>
              <a:tailEnd type="triangl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69" name="图片 50177"/>
          <p:cNvPicPr>
            <a:picLocks noChangeAspect="1"/>
          </p:cNvPicPr>
          <p:nvPr/>
        </p:nvPicPr>
        <p:blipFill>
          <a:blip r:embed="rId1"/>
          <a:stretch>
            <a:fillRect/>
          </a:stretch>
        </p:blipFill>
        <p:spPr>
          <a:xfrm>
            <a:off x="1104900" y="-23812"/>
            <a:ext cx="8039100" cy="6881812"/>
          </a:xfrm>
          <a:prstGeom prst="rect">
            <a:avLst/>
          </a:prstGeom>
          <a:noFill/>
          <a:ln w="9525">
            <a:noFill/>
          </a:ln>
        </p:spPr>
      </p:pic>
      <p:sp>
        <p:nvSpPr>
          <p:cNvPr id="58370" name="文本框 50178"/>
          <p:cNvSpPr txBox="1"/>
          <p:nvPr/>
        </p:nvSpPr>
        <p:spPr>
          <a:xfrm>
            <a:off x="6443663" y="6221413"/>
            <a:ext cx="2627312" cy="592137"/>
          </a:xfrm>
          <a:prstGeom prst="rect">
            <a:avLst/>
          </a:prstGeom>
          <a:solidFill>
            <a:srgbClr val="FFFFFF"/>
          </a:solidFill>
          <a:ln w="12699" cap="flat" cmpd="sng">
            <a:solidFill>
              <a:schemeClr val="tx1"/>
            </a:solidFill>
            <a:prstDash val="solid"/>
            <a:miter/>
            <a:headEnd type="none" w="med" len="med"/>
            <a:tailEnd type="none" w="med" len="med"/>
          </a:ln>
        </p:spPr>
        <p:txBody>
          <a:bodyPr lIns="92075" tIns="46038" rIns="92075" bIns="46038" anchor="t">
            <a:spAutoFit/>
          </a:bodyPr>
          <a:p>
            <a:pPr algn="r">
              <a:spcBef>
                <a:spcPct val="50000"/>
              </a:spcBef>
            </a:pPr>
            <a:r>
              <a:rPr lang="en-US" altLang="zh-CN" sz="3200" b="1">
                <a:latin typeface="Verdana" panose="020B0604030504040204" pitchFamily="34" charset="0"/>
                <a:ea typeface="宋体" panose="02010600030101010101" pitchFamily="2" charset="-122"/>
              </a:rPr>
              <a:t>Original</a:t>
            </a:r>
            <a:endParaRPr lang="en-US" altLang="zh-CN" sz="3200" b="1">
              <a:latin typeface="Verdana" panose="020B0604030504040204" pitchFamily="34" charset="0"/>
              <a:ea typeface="宋体" panose="02010600030101010101"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3" name="图片 51201"/>
          <p:cNvPicPr>
            <a:picLocks noChangeAspect="1"/>
          </p:cNvPicPr>
          <p:nvPr/>
        </p:nvPicPr>
        <p:blipFill>
          <a:blip r:embed="rId1"/>
          <a:stretch>
            <a:fillRect/>
          </a:stretch>
        </p:blipFill>
        <p:spPr>
          <a:xfrm>
            <a:off x="1104900" y="-23812"/>
            <a:ext cx="8039100" cy="6881812"/>
          </a:xfrm>
          <a:prstGeom prst="rect">
            <a:avLst/>
          </a:prstGeom>
          <a:noFill/>
          <a:ln w="9525">
            <a:noFill/>
          </a:ln>
        </p:spPr>
      </p:pic>
      <p:sp>
        <p:nvSpPr>
          <p:cNvPr id="59394" name="文本框 51202"/>
          <p:cNvSpPr txBox="1"/>
          <p:nvPr/>
        </p:nvSpPr>
        <p:spPr>
          <a:xfrm>
            <a:off x="6443663" y="6221413"/>
            <a:ext cx="2627312" cy="592137"/>
          </a:xfrm>
          <a:prstGeom prst="rect">
            <a:avLst/>
          </a:prstGeom>
          <a:solidFill>
            <a:srgbClr val="FFFFFF"/>
          </a:solidFill>
          <a:ln w="12699" cap="flat" cmpd="sng">
            <a:solidFill>
              <a:schemeClr val="tx1"/>
            </a:solidFill>
            <a:prstDash val="solid"/>
            <a:miter/>
            <a:headEnd type="none" w="med" len="med"/>
            <a:tailEnd type="none" w="med" len="med"/>
          </a:ln>
        </p:spPr>
        <p:txBody>
          <a:bodyPr lIns="92075" tIns="46038" rIns="92075" bIns="46038" anchor="t">
            <a:spAutoFit/>
          </a:bodyPr>
          <a:p>
            <a:pPr algn="r">
              <a:spcBef>
                <a:spcPct val="50000"/>
              </a:spcBef>
            </a:pPr>
            <a:r>
              <a:rPr lang="en-US" altLang="zh-CN" sz="3200" b="1">
                <a:latin typeface="Verdana" panose="020B0604030504040204" pitchFamily="34" charset="0"/>
                <a:ea typeface="宋体" panose="02010600030101010101" pitchFamily="2" charset="-122"/>
              </a:rPr>
              <a:t>Proximity</a:t>
            </a:r>
            <a:endParaRPr lang="en-US" altLang="zh-CN" sz="3200" b="1">
              <a:latin typeface="Verdana" panose="020B0604030504040204" pitchFamily="34" charset="0"/>
              <a:ea typeface="宋体" panose="02010600030101010101"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图片 52225"/>
          <p:cNvPicPr>
            <a:picLocks noChangeAspect="1"/>
          </p:cNvPicPr>
          <p:nvPr/>
        </p:nvPicPr>
        <p:blipFill>
          <a:blip r:embed="rId1"/>
          <a:stretch>
            <a:fillRect/>
          </a:stretch>
        </p:blipFill>
        <p:spPr>
          <a:xfrm>
            <a:off x="1104900" y="0"/>
            <a:ext cx="8039100" cy="6886575"/>
          </a:xfrm>
          <a:prstGeom prst="rect">
            <a:avLst/>
          </a:prstGeom>
          <a:noFill/>
          <a:ln w="9525">
            <a:noFill/>
          </a:ln>
        </p:spPr>
      </p:pic>
      <p:sp>
        <p:nvSpPr>
          <p:cNvPr id="60418" name="文本框 52226"/>
          <p:cNvSpPr txBox="1"/>
          <p:nvPr/>
        </p:nvSpPr>
        <p:spPr>
          <a:xfrm>
            <a:off x="6443663" y="6221413"/>
            <a:ext cx="2627312" cy="592137"/>
          </a:xfrm>
          <a:prstGeom prst="rect">
            <a:avLst/>
          </a:prstGeom>
          <a:solidFill>
            <a:srgbClr val="FFFFFF"/>
          </a:solidFill>
          <a:ln w="12699" cap="flat" cmpd="sng">
            <a:solidFill>
              <a:schemeClr val="tx1"/>
            </a:solidFill>
            <a:prstDash val="solid"/>
            <a:miter/>
            <a:headEnd type="none" w="med" len="med"/>
            <a:tailEnd type="none" w="med" len="med"/>
          </a:ln>
        </p:spPr>
        <p:txBody>
          <a:bodyPr lIns="92075" tIns="46038" rIns="92075" bIns="46038" anchor="t">
            <a:spAutoFit/>
          </a:bodyPr>
          <a:p>
            <a:pPr algn="r">
              <a:spcBef>
                <a:spcPct val="50000"/>
              </a:spcBef>
            </a:pPr>
            <a:r>
              <a:rPr lang="en-US" altLang="zh-CN" sz="3200" b="1">
                <a:latin typeface="Verdana" panose="020B0604030504040204" pitchFamily="34" charset="0"/>
                <a:ea typeface="宋体" panose="02010600030101010101" pitchFamily="2" charset="-122"/>
              </a:rPr>
              <a:t>Alignment</a:t>
            </a:r>
            <a:endParaRPr lang="en-US" altLang="zh-CN" sz="3200" b="1">
              <a:latin typeface="Verdana" panose="020B0604030504040204" pitchFamily="34" charset="0"/>
              <a:ea typeface="宋体" panose="0201060003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图片 53249"/>
          <p:cNvPicPr>
            <a:picLocks noChangeAspect="1"/>
          </p:cNvPicPr>
          <p:nvPr/>
        </p:nvPicPr>
        <p:blipFill>
          <a:blip r:embed="rId1"/>
          <a:stretch>
            <a:fillRect/>
          </a:stretch>
        </p:blipFill>
        <p:spPr>
          <a:xfrm>
            <a:off x="1104900" y="-23812"/>
            <a:ext cx="8039100" cy="6881812"/>
          </a:xfrm>
          <a:prstGeom prst="rect">
            <a:avLst/>
          </a:prstGeom>
          <a:noFill/>
          <a:ln w="9525">
            <a:noFill/>
          </a:ln>
        </p:spPr>
      </p:pic>
      <p:sp>
        <p:nvSpPr>
          <p:cNvPr id="61442" name="文本框 53250"/>
          <p:cNvSpPr txBox="1"/>
          <p:nvPr/>
        </p:nvSpPr>
        <p:spPr>
          <a:xfrm>
            <a:off x="6443663" y="6221413"/>
            <a:ext cx="2627312" cy="592137"/>
          </a:xfrm>
          <a:prstGeom prst="rect">
            <a:avLst/>
          </a:prstGeom>
          <a:solidFill>
            <a:srgbClr val="FFFFFF"/>
          </a:solidFill>
          <a:ln w="12699" cap="flat" cmpd="sng">
            <a:solidFill>
              <a:schemeClr val="tx1"/>
            </a:solidFill>
            <a:prstDash val="solid"/>
            <a:miter/>
            <a:headEnd type="none" w="med" len="med"/>
            <a:tailEnd type="none" w="med" len="med"/>
          </a:ln>
        </p:spPr>
        <p:txBody>
          <a:bodyPr lIns="92075" tIns="46038" rIns="92075" bIns="46038" anchor="t">
            <a:spAutoFit/>
          </a:bodyPr>
          <a:p>
            <a:pPr algn="r">
              <a:spcBef>
                <a:spcPct val="50000"/>
              </a:spcBef>
            </a:pPr>
            <a:r>
              <a:rPr lang="en-US" altLang="zh-CN" sz="3200" b="1">
                <a:latin typeface="Verdana" panose="020B0604030504040204" pitchFamily="34" charset="0"/>
                <a:ea typeface="宋体" panose="02010600030101010101" pitchFamily="2" charset="-122"/>
              </a:rPr>
              <a:t>Contrast</a:t>
            </a:r>
            <a:endParaRPr lang="en-US" altLang="zh-CN" sz="3200" b="1">
              <a:latin typeface="Verdana" panose="020B0604030504040204" pitchFamily="34" charset="0"/>
              <a:ea typeface="宋体" panose="02010600030101010101"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5" name="图片 54273"/>
          <p:cNvPicPr>
            <a:picLocks noChangeAspect="1"/>
          </p:cNvPicPr>
          <p:nvPr/>
        </p:nvPicPr>
        <p:blipFill>
          <a:blip r:embed="rId1"/>
          <a:stretch>
            <a:fillRect/>
          </a:stretch>
        </p:blipFill>
        <p:spPr>
          <a:xfrm>
            <a:off x="1104900" y="-23812"/>
            <a:ext cx="8039100" cy="6881812"/>
          </a:xfrm>
          <a:prstGeom prst="rect">
            <a:avLst/>
          </a:prstGeom>
          <a:noFill/>
          <a:ln w="9525">
            <a:noFill/>
          </a:ln>
        </p:spPr>
      </p:pic>
      <p:sp>
        <p:nvSpPr>
          <p:cNvPr id="62466" name="文本框 54274"/>
          <p:cNvSpPr txBox="1"/>
          <p:nvPr/>
        </p:nvSpPr>
        <p:spPr>
          <a:xfrm>
            <a:off x="6084888" y="6221413"/>
            <a:ext cx="2986087" cy="592137"/>
          </a:xfrm>
          <a:prstGeom prst="rect">
            <a:avLst/>
          </a:prstGeom>
          <a:solidFill>
            <a:srgbClr val="FFFFFF"/>
          </a:solidFill>
          <a:ln w="12699" cap="flat" cmpd="sng">
            <a:solidFill>
              <a:schemeClr val="tx1"/>
            </a:solidFill>
            <a:prstDash val="solid"/>
            <a:miter/>
            <a:headEnd type="none" w="med" len="med"/>
            <a:tailEnd type="none" w="med" len="med"/>
          </a:ln>
        </p:spPr>
        <p:txBody>
          <a:bodyPr lIns="92075" tIns="46038" rIns="92075" bIns="46038" anchor="t">
            <a:spAutoFit/>
          </a:bodyPr>
          <a:p>
            <a:pPr algn="r">
              <a:spcBef>
                <a:spcPct val="50000"/>
              </a:spcBef>
            </a:pPr>
            <a:r>
              <a:rPr lang="en-US" altLang="zh-CN" sz="3200" b="1">
                <a:latin typeface="Verdana" panose="020B0604030504040204" pitchFamily="34" charset="0"/>
                <a:ea typeface="宋体" panose="02010600030101010101" pitchFamily="2" charset="-122"/>
              </a:rPr>
              <a:t>Consistency</a:t>
            </a:r>
            <a:endParaRPr lang="en-US" altLang="zh-CN" sz="3200" b="1">
              <a:latin typeface="Verdana" panose="020B0604030504040204" pitchFamily="34" charset="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7409"/>
          <p:cNvSpPr>
            <a:spLocks noGrp="1"/>
          </p:cNvSpPr>
          <p:nvPr>
            <p:ph type="title"/>
          </p:nvPr>
        </p:nvSpPr>
        <p:spPr>
          <a:ln/>
        </p:spPr>
        <p:txBody>
          <a:bodyPr anchor="b"/>
          <a:p>
            <a:r>
              <a:rPr lang="en-US" altLang="zh-CN"/>
              <a:t>Contrast &amp; Visual Variables</a:t>
            </a:r>
            <a:endParaRPr lang="en-US" altLang="zh-CN"/>
          </a:p>
        </p:txBody>
      </p:sp>
      <p:sp>
        <p:nvSpPr>
          <p:cNvPr id="11266" name="文本占位符 17410"/>
          <p:cNvSpPr>
            <a:spLocks noGrp="1"/>
          </p:cNvSpPr>
          <p:nvPr>
            <p:ph type="body" sz="half" idx="1"/>
          </p:nvPr>
        </p:nvSpPr>
        <p:spPr>
          <a:xfrm>
            <a:off x="395288" y="1484313"/>
            <a:ext cx="4038600" cy="4530725"/>
          </a:xfrm>
          <a:ln/>
        </p:spPr>
        <p:txBody>
          <a:bodyPr anchor="t"/>
          <a:p>
            <a:pPr>
              <a:buClr>
                <a:schemeClr val="bg2"/>
              </a:buClr>
              <a:buSzPct val="75000"/>
              <a:buFont typeface="Wingdings" panose="05000000000000000000" pitchFamily="2" charset="2"/>
            </a:pPr>
            <a:r>
              <a:rPr lang="en-US" altLang="zh-CN" sz="2800"/>
              <a:t>Temperature</a:t>
            </a:r>
            <a:endParaRPr lang="en-US" altLang="zh-CN" sz="2800"/>
          </a:p>
        </p:txBody>
      </p:sp>
      <p:sp>
        <p:nvSpPr>
          <p:cNvPr id="17412" name="文本框 17411"/>
          <p:cNvSpPr txBox="1"/>
          <p:nvPr/>
        </p:nvSpPr>
        <p:spPr>
          <a:xfrm>
            <a:off x="539750" y="2276475"/>
            <a:ext cx="1441450"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position</a:t>
            </a:r>
            <a:endParaRPr lang="en-US" altLang="zh-CN" sz="2400">
              <a:latin typeface="Verdana" panose="020B0604030504040204" pitchFamily="34" charset="0"/>
              <a:ea typeface="宋体" panose="02010600030101010101" pitchFamily="2" charset="-122"/>
            </a:endParaRPr>
          </a:p>
        </p:txBody>
      </p:sp>
      <p:grpSp>
        <p:nvGrpSpPr>
          <p:cNvPr id="17413" name="组合 17412"/>
          <p:cNvGrpSpPr/>
          <p:nvPr/>
        </p:nvGrpSpPr>
        <p:grpSpPr>
          <a:xfrm>
            <a:off x="2195513" y="2276475"/>
            <a:ext cx="1081087" cy="1727200"/>
            <a:chOff x="0" y="0"/>
            <a:chExt cx="681" cy="1088"/>
          </a:xfrm>
        </p:grpSpPr>
        <p:sp>
          <p:nvSpPr>
            <p:cNvPr id="11269" name="圆角矩形 17413"/>
            <p:cNvSpPr/>
            <p:nvPr/>
          </p:nvSpPr>
          <p:spPr>
            <a:xfrm>
              <a:off x="0" y="0"/>
              <a:ext cx="227" cy="1088"/>
            </a:xfrm>
            <a:prstGeom prst="roundRect">
              <a:avLst>
                <a:gd name="adj" fmla="val 16667"/>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1270" name="直接连接符 17414"/>
            <p:cNvSpPr/>
            <p:nvPr/>
          </p:nvSpPr>
          <p:spPr>
            <a:xfrm>
              <a:off x="0" y="726"/>
              <a:ext cx="227" cy="0"/>
            </a:xfrm>
            <a:prstGeom prst="line">
              <a:avLst/>
            </a:prstGeom>
            <a:ln w="15875" cap="flat" cmpd="sng">
              <a:solidFill>
                <a:schemeClr val="hlink"/>
              </a:solidFill>
              <a:prstDash val="solid"/>
              <a:round/>
              <a:headEnd type="none" w="med" len="med"/>
              <a:tailEnd type="none" w="med" len="med"/>
            </a:ln>
          </p:spPr>
        </p:sp>
        <p:sp>
          <p:nvSpPr>
            <p:cNvPr id="11271" name="圆角矩形 17415"/>
            <p:cNvSpPr/>
            <p:nvPr/>
          </p:nvSpPr>
          <p:spPr>
            <a:xfrm>
              <a:off x="454" y="0"/>
              <a:ext cx="227" cy="1088"/>
            </a:xfrm>
            <a:prstGeom prst="roundRect">
              <a:avLst>
                <a:gd name="adj" fmla="val 16667"/>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1272" name="直接连接符 17416"/>
            <p:cNvSpPr/>
            <p:nvPr/>
          </p:nvSpPr>
          <p:spPr>
            <a:xfrm>
              <a:off x="454" y="408"/>
              <a:ext cx="227" cy="0"/>
            </a:xfrm>
            <a:prstGeom prst="line">
              <a:avLst/>
            </a:prstGeom>
            <a:ln w="15875" cap="flat" cmpd="sng">
              <a:solidFill>
                <a:schemeClr val="hlink"/>
              </a:solidFill>
              <a:prstDash val="solid"/>
              <a:round/>
              <a:headEnd type="none" w="med" len="med"/>
              <a:tailEnd type="none" w="med" len="med"/>
            </a:ln>
          </p:spPr>
        </p:sp>
      </p:grpSp>
      <p:sp>
        <p:nvSpPr>
          <p:cNvPr id="17418" name="文本框 17417"/>
          <p:cNvSpPr txBox="1"/>
          <p:nvPr/>
        </p:nvSpPr>
        <p:spPr>
          <a:xfrm>
            <a:off x="4140200" y="2276475"/>
            <a:ext cx="1223963"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hue</a:t>
            </a:r>
            <a:endParaRPr lang="en-US" altLang="zh-CN" sz="2400">
              <a:latin typeface="Verdana" panose="020B0604030504040204" pitchFamily="34" charset="0"/>
              <a:ea typeface="宋体" panose="02010600030101010101" pitchFamily="2" charset="-122"/>
            </a:endParaRPr>
          </a:p>
        </p:txBody>
      </p:sp>
      <p:sp>
        <p:nvSpPr>
          <p:cNvPr id="17419" name="任意多边形 17418"/>
          <p:cNvSpPr/>
          <p:nvPr/>
        </p:nvSpPr>
        <p:spPr>
          <a:xfrm>
            <a:off x="5435600" y="2636838"/>
            <a:ext cx="865188" cy="865187"/>
          </a:xfrm>
          <a:custGeom>
            <a:avLst/>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17420" name="任意多边形 17419"/>
          <p:cNvSpPr/>
          <p:nvPr/>
        </p:nvSpPr>
        <p:spPr>
          <a:xfrm>
            <a:off x="6877050" y="2636838"/>
            <a:ext cx="865188" cy="865187"/>
          </a:xfrm>
          <a:custGeom>
            <a:avLst/>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cap="flat" cmpd="sng">
            <a:solidFill>
              <a:schemeClr val="tx1"/>
            </a:solidFill>
            <a:prstDash val="solid"/>
            <a:round/>
            <a:headEnd type="none" w="med" len="med"/>
            <a:tailEnd type="none" w="med" len="med"/>
          </a:ln>
        </p:spPr>
        <p:txBody>
          <a:bodyPr/>
          <a:p>
            <a:endParaRPr lang="zh-CN" altLang="en-US"/>
          </a:p>
        </p:txBody>
      </p:sp>
      <p:sp>
        <p:nvSpPr>
          <p:cNvPr id="17421" name="文本框 17420"/>
          <p:cNvSpPr txBox="1"/>
          <p:nvPr/>
        </p:nvSpPr>
        <p:spPr>
          <a:xfrm>
            <a:off x="4067175" y="4005263"/>
            <a:ext cx="1296988"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shape</a:t>
            </a:r>
            <a:endParaRPr lang="en-US" altLang="zh-CN" sz="2400">
              <a:latin typeface="Verdana" panose="020B0604030504040204" pitchFamily="34" charset="0"/>
              <a:ea typeface="宋体" panose="02010600030101010101" pitchFamily="2" charset="-122"/>
            </a:endParaRPr>
          </a:p>
        </p:txBody>
      </p:sp>
      <p:grpSp>
        <p:nvGrpSpPr>
          <p:cNvPr id="17422" name="组合 17421"/>
          <p:cNvGrpSpPr/>
          <p:nvPr/>
        </p:nvGrpSpPr>
        <p:grpSpPr>
          <a:xfrm>
            <a:off x="2495550" y="4797425"/>
            <a:ext cx="2363788" cy="1847850"/>
            <a:chOff x="0" y="0"/>
            <a:chExt cx="1489" cy="1164"/>
          </a:xfrm>
        </p:grpSpPr>
        <p:sp>
          <p:nvSpPr>
            <p:cNvPr id="11278" name="笑脸 17422"/>
            <p:cNvSpPr/>
            <p:nvPr/>
          </p:nvSpPr>
          <p:spPr>
            <a:xfrm>
              <a:off x="446" y="363"/>
              <a:ext cx="454" cy="408"/>
            </a:xfrm>
            <a:prstGeom prst="smileyFace">
              <a:avLst>
                <a:gd name="adj" fmla="val 4653"/>
              </a:avLst>
            </a:prstGeom>
            <a:noFill/>
            <a:ln w="9525" cap="flat" cmpd="sng">
              <a:solidFill>
                <a:schemeClr val="tx1"/>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1279" name="未知"/>
            <p:cNvSpPr/>
            <p:nvPr/>
          </p:nvSpPr>
          <p:spPr>
            <a:xfrm>
              <a:off x="0" y="0"/>
              <a:ext cx="1489" cy="1164"/>
            </a:xfrm>
            <a:custGeom>
              <a:avLst/>
              <a:gdLst/>
              <a:ahLst/>
              <a:cxnLst/>
              <a:pathLst>
                <a:path w="1489" h="1164">
                  <a:moveTo>
                    <a:pt x="310" y="559"/>
                  </a:moveTo>
                  <a:cubicBezTo>
                    <a:pt x="310" y="710"/>
                    <a:pt x="23" y="929"/>
                    <a:pt x="38" y="967"/>
                  </a:cubicBezTo>
                  <a:cubicBezTo>
                    <a:pt x="53" y="1005"/>
                    <a:pt x="318" y="756"/>
                    <a:pt x="401" y="786"/>
                  </a:cubicBezTo>
                  <a:cubicBezTo>
                    <a:pt x="484" y="816"/>
                    <a:pt x="492" y="1134"/>
                    <a:pt x="537" y="1149"/>
                  </a:cubicBezTo>
                  <a:cubicBezTo>
                    <a:pt x="582" y="1164"/>
                    <a:pt x="582" y="884"/>
                    <a:pt x="673" y="876"/>
                  </a:cubicBezTo>
                  <a:cubicBezTo>
                    <a:pt x="764" y="868"/>
                    <a:pt x="1028" y="1133"/>
                    <a:pt x="1081" y="1103"/>
                  </a:cubicBezTo>
                  <a:cubicBezTo>
                    <a:pt x="1134" y="1073"/>
                    <a:pt x="922" y="808"/>
                    <a:pt x="990" y="695"/>
                  </a:cubicBezTo>
                  <a:cubicBezTo>
                    <a:pt x="1058" y="582"/>
                    <a:pt x="1489" y="476"/>
                    <a:pt x="1489" y="423"/>
                  </a:cubicBezTo>
                  <a:cubicBezTo>
                    <a:pt x="1489" y="370"/>
                    <a:pt x="1103" y="445"/>
                    <a:pt x="990" y="377"/>
                  </a:cubicBezTo>
                  <a:cubicBezTo>
                    <a:pt x="877" y="309"/>
                    <a:pt x="877" y="30"/>
                    <a:pt x="809" y="15"/>
                  </a:cubicBezTo>
                  <a:cubicBezTo>
                    <a:pt x="741" y="0"/>
                    <a:pt x="710" y="280"/>
                    <a:pt x="582" y="287"/>
                  </a:cubicBezTo>
                  <a:cubicBezTo>
                    <a:pt x="454" y="294"/>
                    <a:pt x="76" y="15"/>
                    <a:pt x="38" y="60"/>
                  </a:cubicBezTo>
                  <a:cubicBezTo>
                    <a:pt x="0" y="105"/>
                    <a:pt x="310" y="408"/>
                    <a:pt x="310" y="559"/>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grpSp>
      <p:sp>
        <p:nvSpPr>
          <p:cNvPr id="17425" name="未知"/>
          <p:cNvSpPr/>
          <p:nvPr/>
        </p:nvSpPr>
        <p:spPr>
          <a:xfrm>
            <a:off x="5219700" y="4437063"/>
            <a:ext cx="2017713" cy="2365375"/>
          </a:xfrm>
          <a:custGeom>
            <a:avLst/>
            <a:gdLst/>
            <a:ahLst/>
            <a:cxnLst/>
            <a:pathLst>
              <a:path w="1271" h="1490">
                <a:moveTo>
                  <a:pt x="45" y="212"/>
                </a:moveTo>
                <a:cubicBezTo>
                  <a:pt x="86" y="798"/>
                  <a:pt x="128" y="1384"/>
                  <a:pt x="181" y="1437"/>
                </a:cubicBezTo>
                <a:cubicBezTo>
                  <a:pt x="234" y="1490"/>
                  <a:pt x="303" y="680"/>
                  <a:pt x="363" y="529"/>
                </a:cubicBezTo>
                <a:cubicBezTo>
                  <a:pt x="423" y="378"/>
                  <a:pt x="499" y="408"/>
                  <a:pt x="544" y="529"/>
                </a:cubicBezTo>
                <a:cubicBezTo>
                  <a:pt x="589" y="650"/>
                  <a:pt x="597" y="1270"/>
                  <a:pt x="635" y="1255"/>
                </a:cubicBezTo>
                <a:cubicBezTo>
                  <a:pt x="673" y="1240"/>
                  <a:pt x="711" y="575"/>
                  <a:pt x="771" y="439"/>
                </a:cubicBezTo>
                <a:cubicBezTo>
                  <a:pt x="831" y="303"/>
                  <a:pt x="945" y="348"/>
                  <a:pt x="998" y="439"/>
                </a:cubicBezTo>
                <a:cubicBezTo>
                  <a:pt x="1051" y="530"/>
                  <a:pt x="1074" y="1036"/>
                  <a:pt x="1089" y="983"/>
                </a:cubicBezTo>
                <a:cubicBezTo>
                  <a:pt x="1104" y="930"/>
                  <a:pt x="1271" y="242"/>
                  <a:pt x="1089" y="121"/>
                </a:cubicBezTo>
                <a:cubicBezTo>
                  <a:pt x="907" y="0"/>
                  <a:pt x="181" y="227"/>
                  <a:pt x="0" y="257"/>
                </a:cubicBezTo>
              </a:path>
            </a:pathLst>
          </a:custGeom>
          <a:noFill/>
          <a:ln w="9525" cap="flat" cmpd="sng">
            <a:solidFill>
              <a:schemeClr val="tx1"/>
            </a:solidFill>
            <a:prstDash val="solid"/>
            <a:round/>
            <a:headEnd type="none" w="med" len="med"/>
            <a:tailEnd type="none" w="med" len="med"/>
          </a:ln>
        </p:spPr>
        <p:txBody>
          <a:bodyPr/>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checkerboard(across)">
                                      <p:cBhvr>
                                        <p:cTn id="7" dur="500"/>
                                        <p:tgtEl>
                                          <p:spTgt spid="1741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412"/>
                                        </p:tgtEl>
                                        <p:attrNameLst>
                                          <p:attrName>style.visibility</p:attrName>
                                        </p:attrNameLst>
                                      </p:cBhvr>
                                      <p:to>
                                        <p:strVal val="visible"/>
                                      </p:to>
                                    </p:set>
                                    <p:animEffect transition="in" filter="checkerboard(across)">
                                      <p:cBhvr>
                                        <p:cTn id="10" dur="500"/>
                                        <p:tgtEl>
                                          <p:spTgt spid="174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7419"/>
                                        </p:tgtEl>
                                        <p:attrNameLst>
                                          <p:attrName>style.visibility</p:attrName>
                                        </p:attrNameLst>
                                      </p:cBhvr>
                                      <p:to>
                                        <p:strVal val="visible"/>
                                      </p:to>
                                    </p:set>
                                    <p:animEffect transition="in" filter="checkerboard(across)">
                                      <p:cBhvr>
                                        <p:cTn id="15" dur="500"/>
                                        <p:tgtEl>
                                          <p:spTgt spid="17419"/>
                                        </p:tgtEl>
                                      </p:cBhvr>
                                    </p:animEffect>
                                  </p:childTnLst>
                                </p:cTn>
                              </p:par>
                              <p:par>
                                <p:cTn id="16" presetID="5" presetClass="entr" presetSubtype="10" fill="hold" nodeType="withEffect">
                                  <p:stCondLst>
                                    <p:cond delay="0"/>
                                  </p:stCondLst>
                                  <p:childTnLst>
                                    <p:set>
                                      <p:cBhvr>
                                        <p:cTn id="17" dur="1" fill="hold">
                                          <p:stCondLst>
                                            <p:cond delay="0"/>
                                          </p:stCondLst>
                                        </p:cTn>
                                        <p:tgtEl>
                                          <p:spTgt spid="17420"/>
                                        </p:tgtEl>
                                        <p:attrNameLst>
                                          <p:attrName>style.visibility</p:attrName>
                                        </p:attrNameLst>
                                      </p:cBhvr>
                                      <p:to>
                                        <p:strVal val="visible"/>
                                      </p:to>
                                    </p:set>
                                    <p:animEffect transition="in" filter="checkerboard(across)">
                                      <p:cBhvr>
                                        <p:cTn id="18" dur="500"/>
                                        <p:tgtEl>
                                          <p:spTgt spid="1742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7418"/>
                                        </p:tgtEl>
                                        <p:attrNameLst>
                                          <p:attrName>style.visibility</p:attrName>
                                        </p:attrNameLst>
                                      </p:cBhvr>
                                      <p:to>
                                        <p:strVal val="visible"/>
                                      </p:to>
                                    </p:set>
                                    <p:animEffect transition="in" filter="checkerboard(across)">
                                      <p:cBhvr>
                                        <p:cTn id="21" dur="500"/>
                                        <p:tgtEl>
                                          <p:spTgt spid="17418"/>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7425"/>
                                        </p:tgtEl>
                                        <p:attrNameLst>
                                          <p:attrName>style.visibility</p:attrName>
                                        </p:attrNameLst>
                                      </p:cBhvr>
                                      <p:to>
                                        <p:strVal val="visible"/>
                                      </p:to>
                                    </p:set>
                                    <p:animEffect transition="in" filter="checkerboard(across)">
                                      <p:cBhvr>
                                        <p:cTn id="26" dur="500"/>
                                        <p:tgtEl>
                                          <p:spTgt spid="17425"/>
                                        </p:tgtEl>
                                      </p:cBhvr>
                                    </p:animEffect>
                                  </p:childTnLst>
                                </p:cTn>
                              </p:par>
                              <p:par>
                                <p:cTn id="27" presetID="5" presetClass="entr" presetSubtype="10" fill="hold" nodeType="withEffect">
                                  <p:stCondLst>
                                    <p:cond delay="0"/>
                                  </p:stCondLst>
                                  <p:childTnLst>
                                    <p:set>
                                      <p:cBhvr>
                                        <p:cTn id="28" dur="1" fill="hold">
                                          <p:stCondLst>
                                            <p:cond delay="0"/>
                                          </p:stCondLst>
                                        </p:cTn>
                                        <p:tgtEl>
                                          <p:spTgt spid="17422"/>
                                        </p:tgtEl>
                                        <p:attrNameLst>
                                          <p:attrName>style.visibility</p:attrName>
                                        </p:attrNameLst>
                                      </p:cBhvr>
                                      <p:to>
                                        <p:strVal val="visible"/>
                                      </p:to>
                                    </p:set>
                                    <p:animEffect transition="in" filter="checkerboard(across)">
                                      <p:cBhvr>
                                        <p:cTn id="29" dur="500"/>
                                        <p:tgtEl>
                                          <p:spTgt spid="17422"/>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7421"/>
                                        </p:tgtEl>
                                        <p:attrNameLst>
                                          <p:attrName>style.visibility</p:attrName>
                                        </p:attrNameLst>
                                      </p:cBhvr>
                                      <p:to>
                                        <p:strVal val="visible"/>
                                      </p:to>
                                    </p:set>
                                    <p:animEffect transition="in" filter="checkerboard(across)">
                                      <p:cBhvr>
                                        <p:cTn id="32" dur="500"/>
                                        <p:tgtEl>
                                          <p:spTgt spid="1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8" grpId="0"/>
      <p:bldP spid="174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8433"/>
          <p:cNvSpPr>
            <a:spLocks noGrp="1"/>
          </p:cNvSpPr>
          <p:nvPr>
            <p:ph type="title"/>
          </p:nvPr>
        </p:nvSpPr>
        <p:spPr>
          <a:ln/>
        </p:spPr>
        <p:txBody>
          <a:bodyPr anchor="b"/>
          <a:p>
            <a:r>
              <a:rPr lang="en-US" altLang="zh-CN" sz="4000"/>
              <a:t>Characteristics of Visual Variables</a:t>
            </a:r>
            <a:endParaRPr lang="en-US" altLang="zh-CN" sz="4000"/>
          </a:p>
        </p:txBody>
      </p:sp>
      <p:sp>
        <p:nvSpPr>
          <p:cNvPr id="12290" name="文本占位符 18434"/>
          <p:cNvSpPr>
            <a:spLocks noGrp="1"/>
          </p:cNvSpPr>
          <p:nvPr>
            <p:ph idx="1"/>
          </p:nvPr>
        </p:nvSpPr>
        <p:spPr>
          <a:xfrm>
            <a:off x="457200" y="1600200"/>
            <a:ext cx="8229600" cy="1612900"/>
          </a:xfrm>
          <a:ln/>
        </p:spPr>
        <p:txBody>
          <a:bodyPr anchor="t"/>
          <a:p>
            <a:r>
              <a:rPr lang="en-US" altLang="zh-CN"/>
              <a:t>Quantitative</a:t>
            </a:r>
            <a:endParaRPr lang="en-US" altLang="zh-CN"/>
          </a:p>
          <a:p>
            <a:pPr lvl="1"/>
            <a:r>
              <a:rPr lang="en-US" altLang="zh-CN"/>
              <a:t>is there a numerical reading obtainable from changes in this variable?</a:t>
            </a:r>
            <a:endParaRPr lang="en-US" altLang="zh-CN"/>
          </a:p>
          <a:p>
            <a:pPr lvl="1"/>
            <a:endParaRPr lang="zh-CN" altLang="en-US"/>
          </a:p>
        </p:txBody>
      </p:sp>
      <p:grpSp>
        <p:nvGrpSpPr>
          <p:cNvPr id="12291" name="组合 18435"/>
          <p:cNvGrpSpPr/>
          <p:nvPr/>
        </p:nvGrpSpPr>
        <p:grpSpPr>
          <a:xfrm>
            <a:off x="1403350" y="3429000"/>
            <a:ext cx="3286125" cy="3087688"/>
            <a:chOff x="0" y="0"/>
            <a:chExt cx="2070" cy="1945"/>
          </a:xfrm>
        </p:grpSpPr>
        <p:sp>
          <p:nvSpPr>
            <p:cNvPr id="12292" name="矩形 18436"/>
            <p:cNvSpPr/>
            <p:nvPr/>
          </p:nvSpPr>
          <p:spPr>
            <a:xfrm>
              <a:off x="0" y="0"/>
              <a:ext cx="2070" cy="1945"/>
            </a:xfrm>
            <a:prstGeom prst="rect">
              <a:avLst/>
            </a:prstGeom>
            <a:solidFill>
              <a:schemeClr val="accent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293" name="直接连接符 18437"/>
            <p:cNvSpPr/>
            <p:nvPr/>
          </p:nvSpPr>
          <p:spPr>
            <a:xfrm>
              <a:off x="422" y="98"/>
              <a:ext cx="0" cy="1774"/>
            </a:xfrm>
            <a:prstGeom prst="line">
              <a:avLst/>
            </a:prstGeom>
            <a:ln w="12699" cap="flat" cmpd="sng">
              <a:solidFill>
                <a:schemeClr val="tx1"/>
              </a:solidFill>
              <a:prstDash val="solid"/>
              <a:round/>
              <a:headEnd type="none" w="med" len="med"/>
              <a:tailEnd type="none" w="med" len="med"/>
            </a:ln>
          </p:spPr>
        </p:sp>
        <p:sp>
          <p:nvSpPr>
            <p:cNvPr id="12294" name="直接连接符 18438"/>
            <p:cNvSpPr/>
            <p:nvPr/>
          </p:nvSpPr>
          <p:spPr>
            <a:xfrm>
              <a:off x="40" y="1562"/>
              <a:ext cx="1945" cy="0"/>
            </a:xfrm>
            <a:prstGeom prst="line">
              <a:avLst/>
            </a:prstGeom>
            <a:ln w="12699" cap="flat" cmpd="sng">
              <a:solidFill>
                <a:schemeClr val="tx1"/>
              </a:solidFill>
              <a:prstDash val="solid"/>
              <a:round/>
              <a:headEnd type="none" w="med" len="med"/>
              <a:tailEnd type="none" w="med" len="med"/>
            </a:ln>
          </p:spPr>
        </p:sp>
        <p:sp>
          <p:nvSpPr>
            <p:cNvPr id="12295" name="矩形 18439"/>
            <p:cNvSpPr/>
            <p:nvPr/>
          </p:nvSpPr>
          <p:spPr>
            <a:xfrm>
              <a:off x="10" y="4"/>
              <a:ext cx="404" cy="288"/>
            </a:xfrm>
            <a:prstGeom prst="rect">
              <a:avLst/>
            </a:prstGeom>
            <a:noFill/>
            <a:ln w="9525">
              <a:noFill/>
            </a:ln>
          </p:spPr>
          <p:txBody>
            <a:bodyPr lIns="92075" tIns="46038" rIns="92075" bIns="46038" anchor="t">
              <a:spAutoFit/>
            </a:bodyPr>
            <a:p>
              <a:pPr eaLnBrk="0" hangingPunct="0"/>
              <a:r>
                <a:rPr lang="en-US" altLang="zh-CN" sz="2400">
                  <a:latin typeface="Times New Roman" panose="02020603050405020304" pitchFamily="18" charset="0"/>
                  <a:ea typeface="宋体" panose="02010600030101010101" pitchFamily="2" charset="-122"/>
                </a:rPr>
                <a:t>100</a:t>
              </a:r>
              <a:endParaRPr lang="en-US" altLang="zh-CN" sz="2400">
                <a:latin typeface="Times New Roman" panose="02020603050405020304" pitchFamily="18" charset="0"/>
                <a:ea typeface="宋体" panose="02010600030101010101" pitchFamily="2" charset="-122"/>
              </a:endParaRPr>
            </a:p>
          </p:txBody>
        </p:sp>
        <p:sp>
          <p:nvSpPr>
            <p:cNvPr id="12296" name="矩形 18440"/>
            <p:cNvSpPr/>
            <p:nvPr/>
          </p:nvSpPr>
          <p:spPr>
            <a:xfrm>
              <a:off x="175" y="1423"/>
              <a:ext cx="212" cy="288"/>
            </a:xfrm>
            <a:prstGeom prst="rect">
              <a:avLst/>
            </a:prstGeom>
            <a:noFill/>
            <a:ln w="9525">
              <a:noFill/>
            </a:ln>
          </p:spPr>
          <p:txBody>
            <a:bodyPr wrap="none" lIns="92075" tIns="46038" rIns="92075" bIns="46038" anchor="t">
              <a:spAutoFit/>
            </a:bodyPr>
            <a:p>
              <a:pPr eaLnBrk="0" hangingPunct="0"/>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12297" name="矩形 18441"/>
            <p:cNvSpPr/>
            <p:nvPr/>
          </p:nvSpPr>
          <p:spPr>
            <a:xfrm>
              <a:off x="1725" y="1531"/>
              <a:ext cx="308" cy="288"/>
            </a:xfrm>
            <a:prstGeom prst="rect">
              <a:avLst/>
            </a:prstGeom>
            <a:noFill/>
            <a:ln w="9525">
              <a:noFill/>
            </a:ln>
          </p:spPr>
          <p:txBody>
            <a:bodyPr wrap="none" lIns="92075" tIns="46038" rIns="92075" bIns="46038" anchor="t">
              <a:spAutoFit/>
            </a:bodyPr>
            <a:p>
              <a:pPr eaLnBrk="0" hangingPunct="0"/>
              <a:r>
                <a:rPr lang="en-US" altLang="zh-CN" sz="2400">
                  <a:latin typeface="Times New Roman" panose="02020603050405020304" pitchFamily="18" charset="0"/>
                  <a:ea typeface="宋体" panose="02010600030101010101" pitchFamily="2" charset="-122"/>
                </a:rPr>
                <a:t>10</a:t>
              </a:r>
              <a:endParaRPr lang="en-US" altLang="zh-CN" sz="2400">
                <a:latin typeface="Times New Roman" panose="02020603050405020304" pitchFamily="18" charset="0"/>
                <a:ea typeface="宋体" panose="02010600030101010101" pitchFamily="2" charset="-122"/>
              </a:endParaRPr>
            </a:p>
          </p:txBody>
        </p:sp>
        <p:sp>
          <p:nvSpPr>
            <p:cNvPr id="12298" name="矩形 18442"/>
            <p:cNvSpPr/>
            <p:nvPr/>
          </p:nvSpPr>
          <p:spPr>
            <a:xfrm>
              <a:off x="322" y="1558"/>
              <a:ext cx="212" cy="288"/>
            </a:xfrm>
            <a:prstGeom prst="rect">
              <a:avLst/>
            </a:prstGeom>
            <a:noFill/>
            <a:ln w="9525">
              <a:noFill/>
            </a:ln>
          </p:spPr>
          <p:txBody>
            <a:bodyPr wrap="none" lIns="92075" tIns="46038" rIns="92075" bIns="46038" anchor="t">
              <a:spAutoFit/>
            </a:bodyPr>
            <a:p>
              <a:pPr eaLnBrk="0" hangingPunct="0"/>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12299" name="十字星 18443"/>
            <p:cNvSpPr/>
            <p:nvPr/>
          </p:nvSpPr>
          <p:spPr>
            <a:xfrm>
              <a:off x="1213" y="790"/>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0" name="十字星 18444"/>
            <p:cNvSpPr/>
            <p:nvPr/>
          </p:nvSpPr>
          <p:spPr>
            <a:xfrm>
              <a:off x="808" y="1355"/>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1" name="十字星 18445"/>
            <p:cNvSpPr/>
            <p:nvPr/>
          </p:nvSpPr>
          <p:spPr>
            <a:xfrm>
              <a:off x="1874" y="125"/>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2" name="十字星 18446"/>
            <p:cNvSpPr/>
            <p:nvPr/>
          </p:nvSpPr>
          <p:spPr>
            <a:xfrm>
              <a:off x="1785" y="261"/>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3" name="十字星 18447"/>
            <p:cNvSpPr/>
            <p:nvPr/>
          </p:nvSpPr>
          <p:spPr>
            <a:xfrm>
              <a:off x="1511" y="732"/>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4" name="十字星 18448"/>
            <p:cNvSpPr/>
            <p:nvPr/>
          </p:nvSpPr>
          <p:spPr>
            <a:xfrm>
              <a:off x="1054" y="1263"/>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5" name="十字星 18449"/>
            <p:cNvSpPr/>
            <p:nvPr/>
          </p:nvSpPr>
          <p:spPr>
            <a:xfrm>
              <a:off x="582" y="1439"/>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6" name="十字星 18450"/>
            <p:cNvSpPr/>
            <p:nvPr/>
          </p:nvSpPr>
          <p:spPr>
            <a:xfrm>
              <a:off x="1575" y="487"/>
              <a:ext cx="66" cy="86"/>
            </a:xfrm>
            <a:prstGeom prst="star4">
              <a:avLst>
                <a:gd name="adj" fmla="val 12500"/>
              </a:avLst>
            </a:prstGeom>
            <a:solidFill>
              <a:schemeClr val="tx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07" name="直接连接符 18451"/>
            <p:cNvSpPr/>
            <p:nvPr/>
          </p:nvSpPr>
          <p:spPr>
            <a:xfrm>
              <a:off x="534" y="1562"/>
              <a:ext cx="0" cy="40"/>
            </a:xfrm>
            <a:prstGeom prst="line">
              <a:avLst/>
            </a:prstGeom>
            <a:ln w="12699" cap="flat" cmpd="sng">
              <a:solidFill>
                <a:schemeClr val="tx1"/>
              </a:solidFill>
              <a:prstDash val="solid"/>
              <a:round/>
              <a:headEnd type="none" w="med" len="med"/>
              <a:tailEnd type="none" w="med" len="med"/>
            </a:ln>
          </p:spPr>
        </p:sp>
        <p:sp>
          <p:nvSpPr>
            <p:cNvPr id="12308" name="直接连接符 18452"/>
            <p:cNvSpPr/>
            <p:nvPr/>
          </p:nvSpPr>
          <p:spPr>
            <a:xfrm>
              <a:off x="682" y="1562"/>
              <a:ext cx="0" cy="40"/>
            </a:xfrm>
            <a:prstGeom prst="line">
              <a:avLst/>
            </a:prstGeom>
            <a:ln w="12699" cap="flat" cmpd="sng">
              <a:solidFill>
                <a:schemeClr val="tx1"/>
              </a:solidFill>
              <a:prstDash val="solid"/>
              <a:round/>
              <a:headEnd type="none" w="med" len="med"/>
              <a:tailEnd type="none" w="med" len="med"/>
            </a:ln>
          </p:spPr>
        </p:sp>
        <p:sp>
          <p:nvSpPr>
            <p:cNvPr id="12309" name="直接连接符 18453"/>
            <p:cNvSpPr/>
            <p:nvPr/>
          </p:nvSpPr>
          <p:spPr>
            <a:xfrm>
              <a:off x="831" y="1562"/>
              <a:ext cx="0" cy="40"/>
            </a:xfrm>
            <a:prstGeom prst="line">
              <a:avLst/>
            </a:prstGeom>
            <a:ln w="12699" cap="flat" cmpd="sng">
              <a:solidFill>
                <a:schemeClr val="tx1"/>
              </a:solidFill>
              <a:prstDash val="solid"/>
              <a:round/>
              <a:headEnd type="none" w="med" len="med"/>
              <a:tailEnd type="none" w="med" len="med"/>
            </a:ln>
          </p:spPr>
        </p:sp>
        <p:sp>
          <p:nvSpPr>
            <p:cNvPr id="12310" name="直接连接符 18454"/>
            <p:cNvSpPr/>
            <p:nvPr/>
          </p:nvSpPr>
          <p:spPr>
            <a:xfrm>
              <a:off x="980" y="1562"/>
              <a:ext cx="0" cy="40"/>
            </a:xfrm>
            <a:prstGeom prst="line">
              <a:avLst/>
            </a:prstGeom>
            <a:ln w="12699" cap="flat" cmpd="sng">
              <a:solidFill>
                <a:schemeClr val="tx1"/>
              </a:solidFill>
              <a:prstDash val="solid"/>
              <a:round/>
              <a:headEnd type="none" w="med" len="med"/>
              <a:tailEnd type="none" w="med" len="med"/>
            </a:ln>
          </p:spPr>
        </p:sp>
        <p:sp>
          <p:nvSpPr>
            <p:cNvPr id="12311" name="直接连接符 18455"/>
            <p:cNvSpPr/>
            <p:nvPr/>
          </p:nvSpPr>
          <p:spPr>
            <a:xfrm>
              <a:off x="1129" y="1562"/>
              <a:ext cx="0" cy="40"/>
            </a:xfrm>
            <a:prstGeom prst="line">
              <a:avLst/>
            </a:prstGeom>
            <a:ln w="12699" cap="flat" cmpd="sng">
              <a:solidFill>
                <a:schemeClr val="tx1"/>
              </a:solidFill>
              <a:prstDash val="solid"/>
              <a:round/>
              <a:headEnd type="none" w="med" len="med"/>
              <a:tailEnd type="none" w="med" len="med"/>
            </a:ln>
          </p:spPr>
        </p:sp>
        <p:sp>
          <p:nvSpPr>
            <p:cNvPr id="12312" name="直接连接符 18456"/>
            <p:cNvSpPr/>
            <p:nvPr/>
          </p:nvSpPr>
          <p:spPr>
            <a:xfrm>
              <a:off x="1277" y="1562"/>
              <a:ext cx="0" cy="40"/>
            </a:xfrm>
            <a:prstGeom prst="line">
              <a:avLst/>
            </a:prstGeom>
            <a:ln w="12699" cap="flat" cmpd="sng">
              <a:solidFill>
                <a:schemeClr val="tx1"/>
              </a:solidFill>
              <a:prstDash val="solid"/>
              <a:round/>
              <a:headEnd type="none" w="med" len="med"/>
              <a:tailEnd type="none" w="med" len="med"/>
            </a:ln>
          </p:spPr>
        </p:sp>
        <p:sp>
          <p:nvSpPr>
            <p:cNvPr id="12313" name="直接连接符 18457"/>
            <p:cNvSpPr/>
            <p:nvPr/>
          </p:nvSpPr>
          <p:spPr>
            <a:xfrm>
              <a:off x="1426" y="1562"/>
              <a:ext cx="0" cy="40"/>
            </a:xfrm>
            <a:prstGeom prst="line">
              <a:avLst/>
            </a:prstGeom>
            <a:ln w="12699" cap="flat" cmpd="sng">
              <a:solidFill>
                <a:schemeClr val="tx1"/>
              </a:solidFill>
              <a:prstDash val="solid"/>
              <a:round/>
              <a:headEnd type="none" w="med" len="med"/>
              <a:tailEnd type="none" w="med" len="med"/>
            </a:ln>
          </p:spPr>
        </p:sp>
        <p:sp>
          <p:nvSpPr>
            <p:cNvPr id="12314" name="直接连接符 18458"/>
            <p:cNvSpPr/>
            <p:nvPr/>
          </p:nvSpPr>
          <p:spPr>
            <a:xfrm>
              <a:off x="1575" y="1562"/>
              <a:ext cx="0" cy="40"/>
            </a:xfrm>
            <a:prstGeom prst="line">
              <a:avLst/>
            </a:prstGeom>
            <a:ln w="12699" cap="flat" cmpd="sng">
              <a:solidFill>
                <a:schemeClr val="tx1"/>
              </a:solidFill>
              <a:prstDash val="solid"/>
              <a:round/>
              <a:headEnd type="none" w="med" len="med"/>
              <a:tailEnd type="none" w="med" len="med"/>
            </a:ln>
          </p:spPr>
        </p:sp>
        <p:sp>
          <p:nvSpPr>
            <p:cNvPr id="12315" name="直接连接符 18459"/>
            <p:cNvSpPr/>
            <p:nvPr/>
          </p:nvSpPr>
          <p:spPr>
            <a:xfrm>
              <a:off x="1724" y="1562"/>
              <a:ext cx="0" cy="40"/>
            </a:xfrm>
            <a:prstGeom prst="line">
              <a:avLst/>
            </a:prstGeom>
            <a:ln w="12699" cap="flat" cmpd="sng">
              <a:solidFill>
                <a:schemeClr val="tx1"/>
              </a:solidFill>
              <a:prstDash val="solid"/>
              <a:round/>
              <a:headEnd type="none" w="med" len="med"/>
              <a:tailEnd type="none" w="med" len="med"/>
            </a:ln>
          </p:spPr>
        </p:sp>
        <p:sp>
          <p:nvSpPr>
            <p:cNvPr id="12316" name="直接连接符 18460"/>
            <p:cNvSpPr/>
            <p:nvPr/>
          </p:nvSpPr>
          <p:spPr>
            <a:xfrm>
              <a:off x="1873" y="1562"/>
              <a:ext cx="0" cy="40"/>
            </a:xfrm>
            <a:prstGeom prst="line">
              <a:avLst/>
            </a:prstGeom>
            <a:ln w="12699" cap="flat" cmpd="sng">
              <a:solidFill>
                <a:schemeClr val="tx1"/>
              </a:solidFill>
              <a:prstDash val="solid"/>
              <a:round/>
              <a:headEnd type="none" w="med" len="med"/>
              <a:tailEnd type="none" w="med" len="med"/>
            </a:ln>
          </p:spPr>
        </p:sp>
      </p:grpSp>
      <p:sp>
        <p:nvSpPr>
          <p:cNvPr id="12317" name="文本框 18461"/>
          <p:cNvSpPr txBox="1"/>
          <p:nvPr/>
        </p:nvSpPr>
        <p:spPr>
          <a:xfrm>
            <a:off x="250825" y="2997200"/>
            <a:ext cx="1800225"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position</a:t>
            </a:r>
            <a:endParaRPr lang="en-US" altLang="zh-CN" sz="2400">
              <a:latin typeface="Verdana" panose="020B0604030504040204" pitchFamily="34" charset="0"/>
              <a:ea typeface="宋体" panose="02010600030101010101" pitchFamily="2" charset="-122"/>
            </a:endParaRPr>
          </a:p>
        </p:txBody>
      </p:sp>
      <p:grpSp>
        <p:nvGrpSpPr>
          <p:cNvPr id="12318" name="组合 18462"/>
          <p:cNvGrpSpPr/>
          <p:nvPr/>
        </p:nvGrpSpPr>
        <p:grpSpPr>
          <a:xfrm>
            <a:off x="5870575" y="3500438"/>
            <a:ext cx="2301875" cy="909637"/>
            <a:chOff x="0" y="0"/>
            <a:chExt cx="1450" cy="573"/>
          </a:xfrm>
        </p:grpSpPr>
        <p:sp>
          <p:nvSpPr>
            <p:cNvPr id="12319" name="矩形 18463"/>
            <p:cNvSpPr/>
            <p:nvPr/>
          </p:nvSpPr>
          <p:spPr>
            <a:xfrm>
              <a:off x="0" y="0"/>
              <a:ext cx="1450" cy="573"/>
            </a:xfrm>
            <a:prstGeom prst="rect">
              <a:avLst/>
            </a:prstGeom>
            <a:solidFill>
              <a:srgbClr val="8AF6F3"/>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20" name="矩形 18464"/>
            <p:cNvSpPr/>
            <p:nvPr/>
          </p:nvSpPr>
          <p:spPr>
            <a:xfrm>
              <a:off x="420" y="220"/>
              <a:ext cx="145" cy="145"/>
            </a:xfrm>
            <a:prstGeom prst="rect">
              <a:avLst/>
            </a:prstGeom>
            <a:solidFill>
              <a:schemeClr val="tx1"/>
            </a:solidFill>
            <a:ln w="12699" cap="flat" cmpd="sng">
              <a:solidFill>
                <a:schemeClr val="tx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12321" name="组合 18465"/>
            <p:cNvGrpSpPr/>
            <p:nvPr/>
          </p:nvGrpSpPr>
          <p:grpSpPr>
            <a:xfrm>
              <a:off x="910" y="142"/>
              <a:ext cx="297" cy="300"/>
              <a:chOff x="0" y="0"/>
              <a:chExt cx="297" cy="300"/>
            </a:xfrm>
          </p:grpSpPr>
          <p:sp>
            <p:nvSpPr>
              <p:cNvPr id="12322" name="矩形 18466"/>
              <p:cNvSpPr/>
              <p:nvPr/>
            </p:nvSpPr>
            <p:spPr>
              <a:xfrm>
                <a:off x="0" y="0"/>
                <a:ext cx="145" cy="145"/>
              </a:xfrm>
              <a:prstGeom prst="rect">
                <a:avLst/>
              </a:prstGeom>
              <a:solidFill>
                <a:schemeClr val="tx1"/>
              </a:solidFill>
              <a:ln w="12699" cap="flat" cmpd="sng">
                <a:solidFill>
                  <a:schemeClr val="tx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23" name="矩形 18467"/>
              <p:cNvSpPr/>
              <p:nvPr/>
            </p:nvSpPr>
            <p:spPr>
              <a:xfrm>
                <a:off x="149" y="0"/>
                <a:ext cx="145" cy="145"/>
              </a:xfrm>
              <a:prstGeom prst="rect">
                <a:avLst/>
              </a:prstGeom>
              <a:solidFill>
                <a:schemeClr val="tx1"/>
              </a:solidFill>
              <a:ln w="12699" cap="flat" cmpd="sng">
                <a:solidFill>
                  <a:schemeClr val="tx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24" name="矩形 18468"/>
              <p:cNvSpPr/>
              <p:nvPr/>
            </p:nvSpPr>
            <p:spPr>
              <a:xfrm>
                <a:off x="3" y="155"/>
                <a:ext cx="145" cy="145"/>
              </a:xfrm>
              <a:prstGeom prst="rect">
                <a:avLst/>
              </a:prstGeom>
              <a:solidFill>
                <a:schemeClr val="tx1"/>
              </a:solidFill>
              <a:ln w="12699" cap="flat" cmpd="sng">
                <a:solidFill>
                  <a:schemeClr val="tx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2325" name="矩形 18469"/>
              <p:cNvSpPr/>
              <p:nvPr/>
            </p:nvSpPr>
            <p:spPr>
              <a:xfrm>
                <a:off x="152" y="155"/>
                <a:ext cx="145" cy="145"/>
              </a:xfrm>
              <a:prstGeom prst="rect">
                <a:avLst/>
              </a:prstGeom>
              <a:solidFill>
                <a:schemeClr val="tx1"/>
              </a:solidFill>
              <a:ln w="12699" cap="flat" cmpd="sng">
                <a:solidFill>
                  <a:schemeClr val="tx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sp>
          <p:nvSpPr>
            <p:cNvPr id="12326" name="矩形 18470"/>
            <p:cNvSpPr/>
            <p:nvPr/>
          </p:nvSpPr>
          <p:spPr>
            <a:xfrm>
              <a:off x="658" y="148"/>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a:t>
              </a:r>
              <a:endParaRPr lang="en-US" altLang="zh-CN" sz="2400" b="1">
                <a:latin typeface="Times New Roman" panose="02020603050405020304" pitchFamily="18" charset="0"/>
                <a:ea typeface="宋体" panose="02010600030101010101" pitchFamily="2" charset="-122"/>
              </a:endParaRPr>
            </a:p>
          </p:txBody>
        </p:sp>
        <p:sp>
          <p:nvSpPr>
            <p:cNvPr id="12327" name="矩形 18471"/>
            <p:cNvSpPr/>
            <p:nvPr/>
          </p:nvSpPr>
          <p:spPr>
            <a:xfrm>
              <a:off x="37" y="148"/>
              <a:ext cx="376"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4 </a:t>
              </a:r>
              <a:r>
                <a:rPr lang="en-US" altLang="zh-CN" sz="2400" b="1">
                  <a:latin typeface="Lucida Console" panose="020B0609040504020204" pitchFamily="49" charset="0"/>
                  <a:ea typeface="宋体" panose="02010600030101010101" pitchFamily="2" charset="-122"/>
                </a:rPr>
                <a:t>X</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2328" name="矩形 18472"/>
            <p:cNvSpPr/>
            <p:nvPr/>
          </p:nvSpPr>
          <p:spPr>
            <a:xfrm>
              <a:off x="1218" y="135"/>
              <a:ext cx="212"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a:t>
              </a:r>
              <a:endParaRPr lang="en-US" altLang="zh-CN" sz="2400" b="1">
                <a:solidFill>
                  <a:schemeClr val="bg2"/>
                </a:solidFill>
                <a:latin typeface="Times New Roman" panose="02020603050405020304" pitchFamily="18" charset="0"/>
                <a:ea typeface="宋体" panose="02010600030101010101" pitchFamily="2" charset="-122"/>
              </a:endParaRPr>
            </a:p>
          </p:txBody>
        </p:sp>
      </p:grpSp>
      <p:sp>
        <p:nvSpPr>
          <p:cNvPr id="12329" name="文本框 18473"/>
          <p:cNvSpPr txBox="1"/>
          <p:nvPr/>
        </p:nvSpPr>
        <p:spPr>
          <a:xfrm>
            <a:off x="5435600" y="3068638"/>
            <a:ext cx="1296988"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size</a:t>
            </a:r>
            <a:endParaRPr lang="en-US" altLang="zh-CN" sz="2400">
              <a:latin typeface="Verdana" panose="020B0604030504040204" pitchFamily="34" charset="0"/>
              <a:ea typeface="宋体" panose="02010600030101010101"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9457"/>
          <p:cNvSpPr>
            <a:spLocks noGrp="1"/>
          </p:cNvSpPr>
          <p:nvPr>
            <p:ph type="title"/>
          </p:nvPr>
        </p:nvSpPr>
        <p:spPr>
          <a:ln/>
        </p:spPr>
        <p:txBody>
          <a:bodyPr anchor="b"/>
          <a:p>
            <a:r>
              <a:rPr lang="en-US" altLang="zh-CN" sz="4000"/>
              <a:t>Characteristics of Visual Variables</a:t>
            </a:r>
            <a:endParaRPr lang="en-US" altLang="zh-CN" sz="4000"/>
          </a:p>
        </p:txBody>
      </p:sp>
      <p:sp>
        <p:nvSpPr>
          <p:cNvPr id="13314" name="文本占位符 19458"/>
          <p:cNvSpPr>
            <a:spLocks noGrp="1"/>
          </p:cNvSpPr>
          <p:nvPr>
            <p:ph idx="1"/>
          </p:nvPr>
        </p:nvSpPr>
        <p:spPr>
          <a:xfrm>
            <a:off x="457200" y="1600200"/>
            <a:ext cx="8229600" cy="1612900"/>
          </a:xfrm>
          <a:ln/>
        </p:spPr>
        <p:txBody>
          <a:bodyPr anchor="t"/>
          <a:p>
            <a:r>
              <a:rPr lang="en-US" altLang="zh-CN"/>
              <a:t>Order</a:t>
            </a:r>
            <a:endParaRPr lang="en-US" altLang="zh-CN"/>
          </a:p>
          <a:p>
            <a:pPr lvl="1"/>
            <a:r>
              <a:rPr lang="en-US" altLang="zh-CN"/>
              <a:t>are changes in this variable perceived as ordered?</a:t>
            </a:r>
            <a:endParaRPr lang="en-US" altLang="zh-CN"/>
          </a:p>
        </p:txBody>
      </p:sp>
      <p:sp>
        <p:nvSpPr>
          <p:cNvPr id="13315" name="文本框 19459"/>
          <p:cNvSpPr txBox="1"/>
          <p:nvPr/>
        </p:nvSpPr>
        <p:spPr>
          <a:xfrm>
            <a:off x="539750" y="4508500"/>
            <a:ext cx="1296988"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value</a:t>
            </a:r>
            <a:endParaRPr lang="en-US" altLang="zh-CN" sz="2400">
              <a:latin typeface="Verdana" panose="020B0604030504040204" pitchFamily="34" charset="0"/>
              <a:ea typeface="宋体" panose="02010600030101010101" pitchFamily="2" charset="-122"/>
            </a:endParaRPr>
          </a:p>
        </p:txBody>
      </p:sp>
      <p:sp>
        <p:nvSpPr>
          <p:cNvPr id="13316" name="文本框 19460"/>
          <p:cNvSpPr txBox="1"/>
          <p:nvPr/>
        </p:nvSpPr>
        <p:spPr>
          <a:xfrm>
            <a:off x="539750" y="3213100"/>
            <a:ext cx="1296988"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size</a:t>
            </a:r>
            <a:endParaRPr lang="en-US" altLang="zh-CN" sz="2400">
              <a:latin typeface="Verdana" panose="020B0604030504040204" pitchFamily="34" charset="0"/>
              <a:ea typeface="宋体" panose="02010600030101010101" pitchFamily="2" charset="-122"/>
            </a:endParaRPr>
          </a:p>
        </p:txBody>
      </p:sp>
      <p:grpSp>
        <p:nvGrpSpPr>
          <p:cNvPr id="19462" name="组合 19461"/>
          <p:cNvGrpSpPr/>
          <p:nvPr/>
        </p:nvGrpSpPr>
        <p:grpSpPr>
          <a:xfrm>
            <a:off x="1763713" y="3141663"/>
            <a:ext cx="5494337" cy="889000"/>
            <a:chOff x="0" y="0"/>
            <a:chExt cx="3461" cy="560"/>
          </a:xfrm>
        </p:grpSpPr>
        <p:sp>
          <p:nvSpPr>
            <p:cNvPr id="13318" name="矩形 19462"/>
            <p:cNvSpPr/>
            <p:nvPr/>
          </p:nvSpPr>
          <p:spPr>
            <a:xfrm>
              <a:off x="0" y="0"/>
              <a:ext cx="3461" cy="560"/>
            </a:xfrm>
            <a:prstGeom prst="rect">
              <a:avLst/>
            </a:prstGeom>
            <a:solidFill>
              <a:srgbClr val="8AF6F3"/>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19" name="椭圆 19463"/>
            <p:cNvSpPr/>
            <p:nvPr/>
          </p:nvSpPr>
          <p:spPr>
            <a:xfrm>
              <a:off x="11" y="5"/>
              <a:ext cx="488" cy="540"/>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0" name="椭圆 19464"/>
            <p:cNvSpPr/>
            <p:nvPr/>
          </p:nvSpPr>
          <p:spPr>
            <a:xfrm>
              <a:off x="738" y="35"/>
              <a:ext cx="449" cy="480"/>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1" name="椭圆 19465"/>
            <p:cNvSpPr/>
            <p:nvPr/>
          </p:nvSpPr>
          <p:spPr>
            <a:xfrm>
              <a:off x="1426" y="87"/>
              <a:ext cx="344" cy="375"/>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2" name="椭圆 19466"/>
            <p:cNvSpPr/>
            <p:nvPr/>
          </p:nvSpPr>
          <p:spPr>
            <a:xfrm>
              <a:off x="2009" y="127"/>
              <a:ext cx="304" cy="296"/>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3" name="椭圆 19467"/>
            <p:cNvSpPr/>
            <p:nvPr/>
          </p:nvSpPr>
          <p:spPr>
            <a:xfrm>
              <a:off x="2552" y="157"/>
              <a:ext cx="205" cy="236"/>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4" name="椭圆 19468"/>
            <p:cNvSpPr/>
            <p:nvPr/>
          </p:nvSpPr>
          <p:spPr>
            <a:xfrm>
              <a:off x="2996" y="222"/>
              <a:ext cx="92" cy="106"/>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5" name="椭圆 19469"/>
            <p:cNvSpPr/>
            <p:nvPr/>
          </p:nvSpPr>
          <p:spPr>
            <a:xfrm>
              <a:off x="3327" y="248"/>
              <a:ext cx="59" cy="53"/>
            </a:xfrm>
            <a:prstGeom prst="ellipse">
              <a:avLst/>
            </a:prstGeom>
            <a:solidFill>
              <a:schemeClr val="tx1"/>
            </a:solidFill>
            <a:ln w="12699" cap="flat" cmpd="sng">
              <a:solidFill>
                <a:schemeClr val="tx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26" name="矩形 19470"/>
            <p:cNvSpPr/>
            <p:nvPr/>
          </p:nvSpPr>
          <p:spPr>
            <a:xfrm>
              <a:off x="2749" y="139"/>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sp>
          <p:nvSpPr>
            <p:cNvPr id="13327" name="矩形 19471"/>
            <p:cNvSpPr/>
            <p:nvPr/>
          </p:nvSpPr>
          <p:spPr>
            <a:xfrm>
              <a:off x="3104" y="132"/>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sp>
          <p:nvSpPr>
            <p:cNvPr id="13328" name="矩形 19472"/>
            <p:cNvSpPr/>
            <p:nvPr/>
          </p:nvSpPr>
          <p:spPr>
            <a:xfrm>
              <a:off x="512" y="146"/>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sp>
          <p:nvSpPr>
            <p:cNvPr id="13329" name="矩形 19473"/>
            <p:cNvSpPr/>
            <p:nvPr/>
          </p:nvSpPr>
          <p:spPr>
            <a:xfrm>
              <a:off x="1189" y="146"/>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sp>
          <p:nvSpPr>
            <p:cNvPr id="13330" name="矩形 19474"/>
            <p:cNvSpPr/>
            <p:nvPr/>
          </p:nvSpPr>
          <p:spPr>
            <a:xfrm>
              <a:off x="1769" y="146"/>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sp>
          <p:nvSpPr>
            <p:cNvPr id="13331" name="矩形 19475"/>
            <p:cNvSpPr/>
            <p:nvPr/>
          </p:nvSpPr>
          <p:spPr>
            <a:xfrm>
              <a:off x="2322" y="146"/>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solidFill>
                  <a:schemeClr val="bg2"/>
                </a:solidFill>
                <a:latin typeface="Times New Roman" panose="02020603050405020304" pitchFamily="18" charset="0"/>
                <a:ea typeface="宋体" panose="02010600030101010101" pitchFamily="2" charset="-122"/>
              </a:endParaRPr>
            </a:p>
          </p:txBody>
        </p:sp>
      </p:grpSp>
      <p:grpSp>
        <p:nvGrpSpPr>
          <p:cNvPr id="19477" name="组合 19476"/>
          <p:cNvGrpSpPr/>
          <p:nvPr/>
        </p:nvGrpSpPr>
        <p:grpSpPr>
          <a:xfrm>
            <a:off x="1763713" y="4365625"/>
            <a:ext cx="6375400" cy="793750"/>
            <a:chOff x="0" y="0"/>
            <a:chExt cx="4016" cy="500"/>
          </a:xfrm>
        </p:grpSpPr>
        <p:sp>
          <p:nvSpPr>
            <p:cNvPr id="13333" name="矩形 19477"/>
            <p:cNvSpPr/>
            <p:nvPr/>
          </p:nvSpPr>
          <p:spPr>
            <a:xfrm>
              <a:off x="0" y="0"/>
              <a:ext cx="4016" cy="500"/>
            </a:xfrm>
            <a:prstGeom prst="rect">
              <a:avLst/>
            </a:prstGeom>
            <a:solidFill>
              <a:schemeClr val="accent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4" name="矩形 19478"/>
            <p:cNvSpPr/>
            <p:nvPr/>
          </p:nvSpPr>
          <p:spPr>
            <a:xfrm>
              <a:off x="77" y="132"/>
              <a:ext cx="219" cy="234"/>
            </a:xfrm>
            <a:prstGeom prst="rect">
              <a:avLst/>
            </a:prstGeom>
            <a:solidFill>
              <a:srgbClr val="FFFFFF"/>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5" name="矩形 19479"/>
            <p:cNvSpPr/>
            <p:nvPr/>
          </p:nvSpPr>
          <p:spPr>
            <a:xfrm>
              <a:off x="687" y="132"/>
              <a:ext cx="219" cy="234"/>
            </a:xfrm>
            <a:prstGeom prst="rect">
              <a:avLst/>
            </a:prstGeom>
            <a:solidFill>
              <a:srgbClr val="DDDDDD"/>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6" name="矩形 19480"/>
            <p:cNvSpPr/>
            <p:nvPr/>
          </p:nvSpPr>
          <p:spPr>
            <a:xfrm>
              <a:off x="1298" y="132"/>
              <a:ext cx="219" cy="234"/>
            </a:xfrm>
            <a:prstGeom prst="rect">
              <a:avLst/>
            </a:prstGeom>
            <a:solidFill>
              <a:srgbClr val="B2B2B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7" name="矩形 19481"/>
            <p:cNvSpPr/>
            <p:nvPr/>
          </p:nvSpPr>
          <p:spPr>
            <a:xfrm>
              <a:off x="1909" y="132"/>
              <a:ext cx="219" cy="234"/>
            </a:xfrm>
            <a:prstGeom prst="rect">
              <a:avLst/>
            </a:prstGeom>
            <a:solidFill>
              <a:srgbClr val="969696"/>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8" name="矩形 19482"/>
            <p:cNvSpPr/>
            <p:nvPr/>
          </p:nvSpPr>
          <p:spPr>
            <a:xfrm>
              <a:off x="2519" y="132"/>
              <a:ext cx="219" cy="234"/>
            </a:xfrm>
            <a:prstGeom prst="rect">
              <a:avLst/>
            </a:prstGeom>
            <a:solidFill>
              <a:srgbClr val="808080"/>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39" name="矩形 19483"/>
            <p:cNvSpPr/>
            <p:nvPr/>
          </p:nvSpPr>
          <p:spPr>
            <a:xfrm>
              <a:off x="3130" y="132"/>
              <a:ext cx="219" cy="234"/>
            </a:xfrm>
            <a:prstGeom prst="rect">
              <a:avLst/>
            </a:prstGeom>
            <a:solidFill>
              <a:srgbClr val="5F5F5F"/>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40" name="矩形 19484"/>
            <p:cNvSpPr/>
            <p:nvPr/>
          </p:nvSpPr>
          <p:spPr>
            <a:xfrm>
              <a:off x="3741" y="132"/>
              <a:ext cx="219" cy="234"/>
            </a:xfrm>
            <a:prstGeom prst="rect">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41" name="矩形 19485"/>
            <p:cNvSpPr/>
            <p:nvPr/>
          </p:nvSpPr>
          <p:spPr>
            <a:xfrm>
              <a:off x="390"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3342" name="矩形 19486"/>
            <p:cNvSpPr/>
            <p:nvPr/>
          </p:nvSpPr>
          <p:spPr>
            <a:xfrm>
              <a:off x="997"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3343" name="矩形 19487"/>
            <p:cNvSpPr/>
            <p:nvPr/>
          </p:nvSpPr>
          <p:spPr>
            <a:xfrm>
              <a:off x="1605"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3344" name="矩形 19488"/>
            <p:cNvSpPr/>
            <p:nvPr/>
          </p:nvSpPr>
          <p:spPr>
            <a:xfrm>
              <a:off x="2213"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3345" name="矩形 19489"/>
            <p:cNvSpPr/>
            <p:nvPr/>
          </p:nvSpPr>
          <p:spPr>
            <a:xfrm>
              <a:off x="2821"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sp>
          <p:nvSpPr>
            <p:cNvPr id="13346" name="矩形 19490"/>
            <p:cNvSpPr/>
            <p:nvPr/>
          </p:nvSpPr>
          <p:spPr>
            <a:xfrm>
              <a:off x="3429" y="111"/>
              <a:ext cx="225" cy="288"/>
            </a:xfrm>
            <a:prstGeom prst="rect">
              <a:avLst/>
            </a:prstGeom>
            <a:noFill/>
            <a:ln w="9525">
              <a:noFill/>
            </a:ln>
          </p:spPr>
          <p:txBody>
            <a:bodyPr wrap="none" lIns="92075" tIns="46038" rIns="92075" bIns="46038" anchor="t">
              <a:spAutoFit/>
            </a:bodyPr>
            <a:p>
              <a:pPr eaLnBrk="0" hangingPunct="0"/>
              <a:r>
                <a:rPr lang="en-US" altLang="zh-CN" sz="2400" b="1">
                  <a:solidFill>
                    <a:schemeClr val="bg2"/>
                  </a:solidFill>
                  <a:latin typeface="Times New Roman" panose="02020603050405020304" pitchFamily="18" charset="0"/>
                  <a:ea typeface="宋体" panose="02010600030101010101" pitchFamily="2" charset="-122"/>
                </a:rPr>
                <a:t>&lt;</a:t>
              </a:r>
              <a:endParaRPr lang="en-US" altLang="zh-CN" sz="2400" b="1">
                <a:solidFill>
                  <a:schemeClr val="bg2"/>
                </a:solidFill>
                <a:latin typeface="Times New Roman" panose="02020603050405020304" pitchFamily="18" charset="0"/>
                <a:ea typeface="宋体" panose="02010600030101010101" pitchFamily="2" charset="-122"/>
              </a:endParaRPr>
            </a:p>
          </p:txBody>
        </p:sp>
      </p:grpSp>
      <p:grpSp>
        <p:nvGrpSpPr>
          <p:cNvPr id="19492" name="组合 19491"/>
          <p:cNvGrpSpPr/>
          <p:nvPr/>
        </p:nvGrpSpPr>
        <p:grpSpPr>
          <a:xfrm>
            <a:off x="1763713" y="5516563"/>
            <a:ext cx="6332537" cy="474662"/>
            <a:chOff x="0" y="0"/>
            <a:chExt cx="3989" cy="299"/>
          </a:xfrm>
        </p:grpSpPr>
        <p:sp>
          <p:nvSpPr>
            <p:cNvPr id="13348" name="矩形 19492"/>
            <p:cNvSpPr/>
            <p:nvPr/>
          </p:nvSpPr>
          <p:spPr>
            <a:xfrm>
              <a:off x="0" y="3"/>
              <a:ext cx="3989" cy="296"/>
            </a:xfrm>
            <a:prstGeom prst="rect">
              <a:avLst/>
            </a:prstGeom>
            <a:solidFill>
              <a:schemeClr val="accent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49" name="矩形 19493"/>
            <p:cNvSpPr/>
            <p:nvPr/>
          </p:nvSpPr>
          <p:spPr>
            <a:xfrm>
              <a:off x="129" y="54"/>
              <a:ext cx="218" cy="185"/>
            </a:xfrm>
            <a:prstGeom prst="rect">
              <a:avLst/>
            </a:prstGeom>
            <a:solidFill>
              <a:srgbClr val="EC0E0E"/>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0" name="矩形 19494"/>
            <p:cNvSpPr/>
            <p:nvPr/>
          </p:nvSpPr>
          <p:spPr>
            <a:xfrm>
              <a:off x="578" y="54"/>
              <a:ext cx="218" cy="185"/>
            </a:xfrm>
            <a:prstGeom prst="rect">
              <a:avLst/>
            </a:prstGeom>
            <a:solidFill>
              <a:srgbClr val="ECAD0E"/>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1" name="矩形 19495"/>
            <p:cNvSpPr/>
            <p:nvPr/>
          </p:nvSpPr>
          <p:spPr>
            <a:xfrm>
              <a:off x="1027" y="54"/>
              <a:ext cx="218" cy="185"/>
            </a:xfrm>
            <a:prstGeom prst="rect">
              <a:avLst/>
            </a:prstGeom>
            <a:solidFill>
              <a:srgbClr val="E1EC0E"/>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2" name="矩形 19496"/>
            <p:cNvSpPr/>
            <p:nvPr/>
          </p:nvSpPr>
          <p:spPr>
            <a:xfrm>
              <a:off x="1477" y="54"/>
              <a:ext cx="218" cy="185"/>
            </a:xfrm>
            <a:prstGeom prst="rect">
              <a:avLst/>
            </a:prstGeom>
            <a:solidFill>
              <a:srgbClr val="0EEC28"/>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3" name="矩形 19497"/>
            <p:cNvSpPr/>
            <p:nvPr/>
          </p:nvSpPr>
          <p:spPr>
            <a:xfrm>
              <a:off x="1926" y="54"/>
              <a:ext cx="218" cy="185"/>
            </a:xfrm>
            <a:prstGeom prst="rect">
              <a:avLst/>
            </a:prstGeom>
            <a:solidFill>
              <a:srgbClr val="0EECC7"/>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4" name="矩形 19498"/>
            <p:cNvSpPr/>
            <p:nvPr/>
          </p:nvSpPr>
          <p:spPr>
            <a:xfrm>
              <a:off x="2375" y="54"/>
              <a:ext cx="218" cy="185"/>
            </a:xfrm>
            <a:prstGeom prst="rect">
              <a:avLst/>
            </a:prstGeom>
            <a:solidFill>
              <a:srgbClr val="0E78EC"/>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5" name="矩形 19499"/>
            <p:cNvSpPr/>
            <p:nvPr/>
          </p:nvSpPr>
          <p:spPr>
            <a:xfrm>
              <a:off x="2825" y="54"/>
              <a:ext cx="218" cy="185"/>
            </a:xfrm>
            <a:prstGeom prst="rect">
              <a:avLst/>
            </a:prstGeom>
            <a:solidFill>
              <a:srgbClr val="430EEC"/>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6" name="矩形 19500"/>
            <p:cNvSpPr/>
            <p:nvPr/>
          </p:nvSpPr>
          <p:spPr>
            <a:xfrm>
              <a:off x="3274" y="54"/>
              <a:ext cx="218" cy="185"/>
            </a:xfrm>
            <a:prstGeom prst="rect">
              <a:avLst/>
            </a:prstGeom>
            <a:solidFill>
              <a:srgbClr val="E10EEC"/>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57" name="矩形 19501"/>
            <p:cNvSpPr/>
            <p:nvPr/>
          </p:nvSpPr>
          <p:spPr>
            <a:xfrm>
              <a:off x="3724" y="55"/>
              <a:ext cx="218" cy="185"/>
            </a:xfrm>
            <a:prstGeom prst="rect">
              <a:avLst/>
            </a:prstGeom>
            <a:solidFill>
              <a:srgbClr val="EC0E5D"/>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13358" name="组合 19502"/>
            <p:cNvGrpSpPr/>
            <p:nvPr/>
          </p:nvGrpSpPr>
          <p:grpSpPr>
            <a:xfrm>
              <a:off x="796" y="1"/>
              <a:ext cx="225" cy="288"/>
              <a:chOff x="0" y="0"/>
              <a:chExt cx="225" cy="288"/>
            </a:xfrm>
          </p:grpSpPr>
          <p:sp>
            <p:nvSpPr>
              <p:cNvPr id="13359" name="矩形 19503"/>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60" name="直接连接符 19504"/>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61" name="组合 19505"/>
            <p:cNvGrpSpPr/>
            <p:nvPr/>
          </p:nvGrpSpPr>
          <p:grpSpPr>
            <a:xfrm>
              <a:off x="1254" y="5"/>
              <a:ext cx="225" cy="288"/>
              <a:chOff x="0" y="0"/>
              <a:chExt cx="225" cy="288"/>
            </a:xfrm>
          </p:grpSpPr>
          <p:sp>
            <p:nvSpPr>
              <p:cNvPr id="13362" name="矩形 19506"/>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63" name="直接连接符 19507"/>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64" name="组合 19508"/>
            <p:cNvGrpSpPr/>
            <p:nvPr/>
          </p:nvGrpSpPr>
          <p:grpSpPr>
            <a:xfrm>
              <a:off x="1700" y="2"/>
              <a:ext cx="225" cy="288"/>
              <a:chOff x="0" y="0"/>
              <a:chExt cx="225" cy="288"/>
            </a:xfrm>
          </p:grpSpPr>
          <p:sp>
            <p:nvSpPr>
              <p:cNvPr id="13365" name="矩形 19509"/>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66" name="直接连接符 19510"/>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67" name="组合 19511"/>
            <p:cNvGrpSpPr/>
            <p:nvPr/>
          </p:nvGrpSpPr>
          <p:grpSpPr>
            <a:xfrm>
              <a:off x="2145" y="6"/>
              <a:ext cx="225" cy="288"/>
              <a:chOff x="0" y="0"/>
              <a:chExt cx="225" cy="288"/>
            </a:xfrm>
          </p:grpSpPr>
          <p:sp>
            <p:nvSpPr>
              <p:cNvPr id="13368" name="矩形 19512"/>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69" name="直接连接符 19513"/>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70" name="组合 19514"/>
            <p:cNvGrpSpPr/>
            <p:nvPr/>
          </p:nvGrpSpPr>
          <p:grpSpPr>
            <a:xfrm>
              <a:off x="2603" y="10"/>
              <a:ext cx="225" cy="288"/>
              <a:chOff x="0" y="0"/>
              <a:chExt cx="225" cy="288"/>
            </a:xfrm>
          </p:grpSpPr>
          <p:sp>
            <p:nvSpPr>
              <p:cNvPr id="13371" name="矩形 19515"/>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72" name="直接连接符 19516"/>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73" name="组合 19517"/>
            <p:cNvGrpSpPr/>
            <p:nvPr/>
          </p:nvGrpSpPr>
          <p:grpSpPr>
            <a:xfrm>
              <a:off x="3055" y="0"/>
              <a:ext cx="225" cy="288"/>
              <a:chOff x="0" y="0"/>
              <a:chExt cx="225" cy="288"/>
            </a:xfrm>
          </p:grpSpPr>
          <p:sp>
            <p:nvSpPr>
              <p:cNvPr id="13374" name="矩形 19518"/>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75" name="直接连接符 19519"/>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76" name="组合 19520"/>
            <p:cNvGrpSpPr/>
            <p:nvPr/>
          </p:nvGrpSpPr>
          <p:grpSpPr>
            <a:xfrm>
              <a:off x="3501" y="10"/>
              <a:ext cx="225" cy="288"/>
              <a:chOff x="0" y="0"/>
              <a:chExt cx="225" cy="288"/>
            </a:xfrm>
          </p:grpSpPr>
          <p:sp>
            <p:nvSpPr>
              <p:cNvPr id="13377" name="矩形 19521"/>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78" name="直接连接符 19522"/>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79" name="组合 19523"/>
            <p:cNvGrpSpPr/>
            <p:nvPr/>
          </p:nvGrpSpPr>
          <p:grpSpPr>
            <a:xfrm>
              <a:off x="354" y="8"/>
              <a:ext cx="225" cy="288"/>
              <a:chOff x="0" y="0"/>
              <a:chExt cx="225" cy="288"/>
            </a:xfrm>
          </p:grpSpPr>
          <p:sp>
            <p:nvSpPr>
              <p:cNvPr id="13380" name="矩形 19524"/>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81" name="直接连接符 19525"/>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sp>
        <p:nvSpPr>
          <p:cNvPr id="13382" name="文本框 19526"/>
          <p:cNvSpPr txBox="1"/>
          <p:nvPr/>
        </p:nvSpPr>
        <p:spPr>
          <a:xfrm>
            <a:off x="611188" y="5516563"/>
            <a:ext cx="1296987"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color</a:t>
            </a:r>
            <a:endParaRPr lang="en-US" altLang="zh-CN" sz="2400">
              <a:latin typeface="Verdana" panose="020B0604030504040204" pitchFamily="34" charset="0"/>
              <a:ea typeface="宋体" panose="02010600030101010101" pitchFamily="2" charset="-122"/>
            </a:endParaRPr>
          </a:p>
        </p:txBody>
      </p:sp>
      <p:grpSp>
        <p:nvGrpSpPr>
          <p:cNvPr id="19528" name="组合 19527"/>
          <p:cNvGrpSpPr/>
          <p:nvPr/>
        </p:nvGrpSpPr>
        <p:grpSpPr>
          <a:xfrm>
            <a:off x="1763713" y="6237288"/>
            <a:ext cx="4489450" cy="576262"/>
            <a:chOff x="0" y="0"/>
            <a:chExt cx="2828" cy="363"/>
          </a:xfrm>
        </p:grpSpPr>
        <p:sp>
          <p:nvSpPr>
            <p:cNvPr id="13384" name="矩形 19528"/>
            <p:cNvSpPr/>
            <p:nvPr/>
          </p:nvSpPr>
          <p:spPr>
            <a:xfrm>
              <a:off x="0" y="0"/>
              <a:ext cx="2828" cy="363"/>
            </a:xfrm>
            <a:prstGeom prst="rect">
              <a:avLst/>
            </a:prstGeom>
            <a:solidFill>
              <a:srgbClr val="8AF6F3"/>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85" name="任意多边形 19529"/>
            <p:cNvSpPr/>
            <p:nvPr/>
          </p:nvSpPr>
          <p:spPr>
            <a:xfrm>
              <a:off x="2576" y="99"/>
              <a:ext cx="144" cy="144"/>
            </a:xfrm>
            <a:custGeom>
              <a:avLst/>
              <a:gdLst/>
              <a:ahLst/>
              <a:cxnLst>
                <a:cxn ang="0">
                  <a:pos x="18900" y="10800"/>
                </a:cxn>
                <a:cxn ang="90">
                  <a:pos x="10800" y="21600"/>
                </a:cxn>
                <a:cxn ang="180">
                  <a:pos x="2700" y="10800"/>
                </a:cxn>
                <a:cxn ang="270">
                  <a:pos x="10800" y="0"/>
                </a:cxn>
              </a:cxnLst>
              <a:pathLst>
                <a:path w="21600" h="21600">
                  <a:moveTo>
                    <a:pt x="0" y="0"/>
                  </a:moveTo>
                  <a:lnTo>
                    <a:pt x="5400" y="21600"/>
                  </a:lnTo>
                  <a:lnTo>
                    <a:pt x="16200" y="21600"/>
                  </a:lnTo>
                  <a:lnTo>
                    <a:pt x="21600" y="0"/>
                  </a:lnTo>
                  <a:close/>
                </a:path>
              </a:pathLst>
            </a:custGeom>
            <a:solidFill>
              <a:schemeClr val="tx1"/>
            </a:solidFill>
            <a:ln w="12699" cap="flat" cmpd="sng">
              <a:solidFill>
                <a:schemeClr val="bg2"/>
              </a:solidFill>
              <a:prstDash val="solid"/>
              <a:miter/>
              <a:headEnd type="none" w="med" len="med"/>
              <a:tailEnd type="none" w="med" len="med"/>
            </a:ln>
          </p:spPr>
          <p:txBody>
            <a:bodyPr/>
            <a:p>
              <a:endParaRPr lang="zh-CN" altLang="en-US"/>
            </a:p>
          </p:txBody>
        </p:sp>
        <p:sp>
          <p:nvSpPr>
            <p:cNvPr id="13386" name="等腰三角形 19530"/>
            <p:cNvSpPr/>
            <p:nvPr/>
          </p:nvSpPr>
          <p:spPr>
            <a:xfrm>
              <a:off x="814" y="99"/>
              <a:ext cx="144" cy="144"/>
            </a:xfrm>
            <a:prstGeom prst="triangle">
              <a:avLst>
                <a:gd name="adj" fmla="val 50000"/>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87" name="平行四边形 19531"/>
            <p:cNvSpPr/>
            <p:nvPr/>
          </p:nvSpPr>
          <p:spPr>
            <a:xfrm>
              <a:off x="1176" y="123"/>
              <a:ext cx="144" cy="96"/>
            </a:xfrm>
            <a:prstGeom prst="parallelogram">
              <a:avLst>
                <a:gd name="adj" fmla="val 37500"/>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88" name="十字形 19532"/>
            <p:cNvSpPr/>
            <p:nvPr/>
          </p:nvSpPr>
          <p:spPr>
            <a:xfrm>
              <a:off x="89" y="99"/>
              <a:ext cx="144" cy="144"/>
            </a:xfrm>
            <a:prstGeom prst="plus">
              <a:avLst>
                <a:gd name="adj" fmla="val 25000"/>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89" name="八边形 19533"/>
            <p:cNvSpPr/>
            <p:nvPr/>
          </p:nvSpPr>
          <p:spPr>
            <a:xfrm>
              <a:off x="452" y="99"/>
              <a:ext cx="144" cy="144"/>
            </a:xfrm>
            <a:prstGeom prst="octagon">
              <a:avLst>
                <a:gd name="adj" fmla="val 29287"/>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90" name="椭圆 19534"/>
            <p:cNvSpPr/>
            <p:nvPr/>
          </p:nvSpPr>
          <p:spPr>
            <a:xfrm>
              <a:off x="1538" y="99"/>
              <a:ext cx="96" cy="144"/>
            </a:xfrm>
            <a:prstGeom prst="ellipse">
              <a:avLst/>
            </a:prstGeom>
            <a:solidFill>
              <a:schemeClr val="tx1"/>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91" name="正五边形 19535"/>
            <p:cNvSpPr/>
            <p:nvPr/>
          </p:nvSpPr>
          <p:spPr>
            <a:xfrm>
              <a:off x="2214" y="99"/>
              <a:ext cx="144" cy="144"/>
            </a:xfrm>
            <a:prstGeom prst="pentagon">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3392" name="缺角矩形 19536"/>
            <p:cNvSpPr/>
            <p:nvPr/>
          </p:nvSpPr>
          <p:spPr>
            <a:xfrm>
              <a:off x="1852" y="123"/>
              <a:ext cx="144" cy="96"/>
            </a:xfrm>
            <a:prstGeom prst="plaque">
              <a:avLst>
                <a:gd name="adj" fmla="val 16667"/>
              </a:avLst>
            </a:prstGeom>
            <a:solidFill>
              <a:schemeClr val="tx1"/>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nvGrpSpPr>
            <p:cNvPr id="13393" name="组合 19537"/>
            <p:cNvGrpSpPr/>
            <p:nvPr/>
          </p:nvGrpSpPr>
          <p:grpSpPr>
            <a:xfrm>
              <a:off x="592" y="27"/>
              <a:ext cx="225" cy="288"/>
              <a:chOff x="0" y="0"/>
              <a:chExt cx="225" cy="288"/>
            </a:xfrm>
          </p:grpSpPr>
          <p:sp>
            <p:nvSpPr>
              <p:cNvPr id="13394" name="矩形 19538"/>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95" name="直接连接符 19539"/>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96" name="组合 19540"/>
            <p:cNvGrpSpPr/>
            <p:nvPr/>
          </p:nvGrpSpPr>
          <p:grpSpPr>
            <a:xfrm>
              <a:off x="230" y="27"/>
              <a:ext cx="225" cy="288"/>
              <a:chOff x="0" y="0"/>
              <a:chExt cx="225" cy="288"/>
            </a:xfrm>
          </p:grpSpPr>
          <p:sp>
            <p:nvSpPr>
              <p:cNvPr id="13397" name="矩形 19541"/>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398" name="直接连接符 19542"/>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399" name="组合 19543"/>
            <p:cNvGrpSpPr/>
            <p:nvPr/>
          </p:nvGrpSpPr>
          <p:grpSpPr>
            <a:xfrm>
              <a:off x="1316" y="27"/>
              <a:ext cx="225" cy="288"/>
              <a:chOff x="0" y="0"/>
              <a:chExt cx="225" cy="288"/>
            </a:xfrm>
          </p:grpSpPr>
          <p:sp>
            <p:nvSpPr>
              <p:cNvPr id="13400" name="矩形 19544"/>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401" name="直接连接符 19545"/>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402" name="组合 19546"/>
            <p:cNvGrpSpPr/>
            <p:nvPr/>
          </p:nvGrpSpPr>
          <p:grpSpPr>
            <a:xfrm>
              <a:off x="954" y="27"/>
              <a:ext cx="225" cy="288"/>
              <a:chOff x="0" y="0"/>
              <a:chExt cx="225" cy="288"/>
            </a:xfrm>
          </p:grpSpPr>
          <p:sp>
            <p:nvSpPr>
              <p:cNvPr id="13403" name="矩形 19547"/>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404" name="直接连接符 19548"/>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405" name="组合 19549"/>
            <p:cNvGrpSpPr/>
            <p:nvPr/>
          </p:nvGrpSpPr>
          <p:grpSpPr>
            <a:xfrm>
              <a:off x="1631" y="27"/>
              <a:ext cx="225" cy="288"/>
              <a:chOff x="0" y="0"/>
              <a:chExt cx="225" cy="288"/>
            </a:xfrm>
          </p:grpSpPr>
          <p:sp>
            <p:nvSpPr>
              <p:cNvPr id="13406" name="矩形 19550"/>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407" name="直接连接符 19551"/>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408" name="组合 19552"/>
            <p:cNvGrpSpPr/>
            <p:nvPr/>
          </p:nvGrpSpPr>
          <p:grpSpPr>
            <a:xfrm>
              <a:off x="1993" y="27"/>
              <a:ext cx="225" cy="288"/>
              <a:chOff x="0" y="0"/>
              <a:chExt cx="225" cy="288"/>
            </a:xfrm>
          </p:grpSpPr>
          <p:sp>
            <p:nvSpPr>
              <p:cNvPr id="13409" name="矩形 19553"/>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410" name="直接连接符 19554"/>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nvGrpSpPr>
            <p:cNvPr id="13411" name="组合 19555"/>
            <p:cNvGrpSpPr/>
            <p:nvPr/>
          </p:nvGrpSpPr>
          <p:grpSpPr>
            <a:xfrm>
              <a:off x="2355" y="27"/>
              <a:ext cx="225" cy="288"/>
              <a:chOff x="0" y="0"/>
              <a:chExt cx="225" cy="288"/>
            </a:xfrm>
          </p:grpSpPr>
          <p:sp>
            <p:nvSpPr>
              <p:cNvPr id="13412" name="矩形 19556"/>
              <p:cNvSpPr/>
              <p:nvPr/>
            </p:nvSpPr>
            <p:spPr>
              <a:xfrm>
                <a:off x="0" y="0"/>
                <a:ext cx="225" cy="288"/>
              </a:xfrm>
              <a:prstGeom prst="rect">
                <a:avLst/>
              </a:prstGeom>
              <a:noFill/>
              <a:ln w="9525">
                <a:noFill/>
              </a:ln>
            </p:spPr>
            <p:txBody>
              <a:bodyPr wrap="none" lIns="92075" tIns="46038" rIns="92075" bIns="46038" anchor="t">
                <a:spAutoFit/>
              </a:bodyPr>
              <a:p>
                <a:pPr eaLnBrk="0" hangingPunct="0"/>
                <a:r>
                  <a:rPr lang="en-US" altLang="zh-CN" sz="2400" b="1">
                    <a:latin typeface="Times New Roman" panose="02020603050405020304" pitchFamily="18" charset="0"/>
                    <a:ea typeface="宋体" panose="02010600030101010101" pitchFamily="2" charset="-122"/>
                  </a:rPr>
                  <a:t>&gt;</a:t>
                </a:r>
                <a:endParaRPr lang="en-US" altLang="zh-CN" sz="2400">
                  <a:latin typeface="Times New Roman" panose="02020603050405020304" pitchFamily="18" charset="0"/>
                  <a:ea typeface="宋体" panose="02010600030101010101" pitchFamily="2" charset="-122"/>
                </a:endParaRPr>
              </a:p>
            </p:txBody>
          </p:sp>
          <p:sp>
            <p:nvSpPr>
              <p:cNvPr id="13413" name="直接连接符 19557"/>
              <p:cNvSpPr/>
              <p:nvPr/>
            </p:nvSpPr>
            <p:spPr>
              <a:xfrm flipH="1">
                <a:off x="48" y="53"/>
                <a:ext cx="86" cy="197"/>
              </a:xfrm>
              <a:prstGeom prst="line">
                <a:avLst/>
              </a:prstGeom>
              <a:ln w="19050" cap="flat" cmpd="sng">
                <a:solidFill>
                  <a:schemeClr val="accent2"/>
                </a:solidFill>
                <a:prstDash val="solid"/>
                <a:round/>
                <a:headEnd type="none" w="med" len="med"/>
                <a:tailEnd type="none" w="med" len="med"/>
              </a:ln>
            </p:spPr>
          </p:sp>
        </p:grpSp>
      </p:grpSp>
      <p:sp>
        <p:nvSpPr>
          <p:cNvPr id="13414" name="文本框 19558"/>
          <p:cNvSpPr txBox="1"/>
          <p:nvPr/>
        </p:nvSpPr>
        <p:spPr>
          <a:xfrm>
            <a:off x="539750" y="6302375"/>
            <a:ext cx="1296988" cy="457200"/>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shape</a:t>
            </a:r>
            <a:endParaRPr lang="en-US" altLang="zh-CN" sz="2400">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checkerboard(across)">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77"/>
                                        </p:tgtEl>
                                        <p:attrNameLst>
                                          <p:attrName>style.visibility</p:attrName>
                                        </p:attrNameLst>
                                      </p:cBhvr>
                                      <p:to>
                                        <p:strVal val="visible"/>
                                      </p:to>
                                    </p:set>
                                    <p:animEffect transition="in" filter="checkerboard(across)">
                                      <p:cBhvr>
                                        <p:cTn id="12" dur="500"/>
                                        <p:tgtEl>
                                          <p:spTgt spid="1947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492"/>
                                        </p:tgtEl>
                                        <p:attrNameLst>
                                          <p:attrName>style.visibility</p:attrName>
                                        </p:attrNameLst>
                                      </p:cBhvr>
                                      <p:to>
                                        <p:strVal val="visible"/>
                                      </p:to>
                                    </p:set>
                                    <p:animEffect transition="in" filter="checkerboard(across)">
                                      <p:cBhvr>
                                        <p:cTn id="17" dur="500"/>
                                        <p:tgtEl>
                                          <p:spTgt spid="1949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9528"/>
                                        </p:tgtEl>
                                        <p:attrNameLst>
                                          <p:attrName>style.visibility</p:attrName>
                                        </p:attrNameLst>
                                      </p:cBhvr>
                                      <p:to>
                                        <p:strVal val="visible"/>
                                      </p:to>
                                    </p:set>
                                    <p:animEffect transition="in" filter="checkerboard(across)">
                                      <p:cBhvr>
                                        <p:cTn id="22" dur="500"/>
                                        <p:tgtEl>
                                          <p:spTgt spid="19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20481"/>
          <p:cNvSpPr>
            <a:spLocks noGrp="1"/>
          </p:cNvSpPr>
          <p:nvPr>
            <p:ph type="title"/>
          </p:nvPr>
        </p:nvSpPr>
        <p:spPr>
          <a:ln/>
        </p:spPr>
        <p:txBody>
          <a:bodyPr anchor="b"/>
          <a:p>
            <a:r>
              <a:rPr lang="en-US" altLang="zh-CN" sz="4000"/>
              <a:t>Characteristics of Visual Variables</a:t>
            </a:r>
            <a:endParaRPr lang="en-US" altLang="zh-CN" sz="4000"/>
          </a:p>
        </p:txBody>
      </p:sp>
      <p:sp>
        <p:nvSpPr>
          <p:cNvPr id="14338" name="文本占位符 20482"/>
          <p:cNvSpPr>
            <a:spLocks noGrp="1"/>
          </p:cNvSpPr>
          <p:nvPr>
            <p:ph idx="1"/>
          </p:nvPr>
        </p:nvSpPr>
        <p:spPr>
          <a:ln/>
        </p:spPr>
        <p:txBody>
          <a:bodyPr anchor="t"/>
          <a:p>
            <a:r>
              <a:rPr lang="en-US" altLang="zh-CN"/>
              <a:t>Length</a:t>
            </a:r>
            <a:endParaRPr lang="en-US" altLang="zh-CN"/>
          </a:p>
          <a:p>
            <a:pPr lvl="1"/>
            <a:r>
              <a:rPr lang="en-US" altLang="zh-CN"/>
              <a:t>across how many changes in this variable are distinctions perceptible?</a:t>
            </a:r>
            <a:endParaRPr lang="en-US" altLang="zh-CN"/>
          </a:p>
        </p:txBody>
      </p:sp>
      <p:sp>
        <p:nvSpPr>
          <p:cNvPr id="14339" name="文本框 20483"/>
          <p:cNvSpPr txBox="1"/>
          <p:nvPr/>
        </p:nvSpPr>
        <p:spPr>
          <a:xfrm>
            <a:off x="539750" y="3287713"/>
            <a:ext cx="6480175" cy="1004887"/>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Shape</a:t>
            </a:r>
            <a:r>
              <a:rPr lang="zh-CN" altLang="en-US" sz="2400">
                <a:latin typeface="Verdana" panose="020B0604030504040204" pitchFamily="34" charset="0"/>
                <a:ea typeface="宋体" panose="02010600030101010101" pitchFamily="2" charset="-122"/>
              </a:rPr>
              <a:t>（ </a:t>
            </a:r>
            <a:r>
              <a:rPr lang="en-US" altLang="zh-CN" sz="2400">
                <a:solidFill>
                  <a:srgbClr val="000066"/>
                </a:solidFill>
                <a:latin typeface="Verdana" panose="020B0604030504040204" pitchFamily="34" charset="0"/>
                <a:ea typeface="宋体" panose="02010600030101010101" pitchFamily="2" charset="-122"/>
              </a:rPr>
              <a:t>length - infinite variation</a:t>
            </a:r>
            <a:r>
              <a:rPr lang="zh-CN" altLang="en-US" sz="2400">
                <a:solidFill>
                  <a:srgbClr val="000066"/>
                </a:solidFill>
                <a:latin typeface="Verdana" panose="020B0604030504040204" pitchFamily="34" charset="0"/>
                <a:ea typeface="宋体" panose="02010600030101010101" pitchFamily="2" charset="-122"/>
              </a:rPr>
              <a:t>）</a:t>
            </a:r>
            <a:endParaRPr lang="zh-CN" altLang="en-US" sz="2400">
              <a:solidFill>
                <a:srgbClr val="000066"/>
              </a:solidFill>
              <a:latin typeface="Verdana" panose="020B0604030504040204" pitchFamily="34" charset="0"/>
              <a:ea typeface="宋体" panose="02010600030101010101" pitchFamily="2" charset="-122"/>
            </a:endParaRPr>
          </a:p>
          <a:p>
            <a:pPr>
              <a:spcBef>
                <a:spcPct val="50000"/>
              </a:spcBef>
            </a:pPr>
            <a:endParaRPr lang="zh-CN" altLang="en-US" sz="2400">
              <a:latin typeface="Verdana" panose="020B0604030504040204" pitchFamily="34" charset="0"/>
              <a:ea typeface="宋体" panose="02010600030101010101" pitchFamily="2" charset="-122"/>
            </a:endParaRPr>
          </a:p>
        </p:txBody>
      </p:sp>
      <p:grpSp>
        <p:nvGrpSpPr>
          <p:cNvPr id="14340" name="组合 20484"/>
          <p:cNvGrpSpPr/>
          <p:nvPr/>
        </p:nvGrpSpPr>
        <p:grpSpPr>
          <a:xfrm>
            <a:off x="1331913" y="3860800"/>
            <a:ext cx="6623050" cy="563563"/>
            <a:chOff x="0" y="0"/>
            <a:chExt cx="4172" cy="355"/>
          </a:xfrm>
        </p:grpSpPr>
        <p:sp>
          <p:nvSpPr>
            <p:cNvPr id="14341" name="矩形 20485"/>
            <p:cNvSpPr/>
            <p:nvPr/>
          </p:nvSpPr>
          <p:spPr>
            <a:xfrm>
              <a:off x="0" y="0"/>
              <a:ext cx="4172" cy="355"/>
            </a:xfrm>
            <a:prstGeom prst="rect">
              <a:avLst/>
            </a:prstGeom>
            <a:solidFill>
              <a:schemeClr val="accent1"/>
            </a:solidFill>
            <a:ln w="12699"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2" name="任意多边形 20486"/>
            <p:cNvSpPr/>
            <p:nvPr/>
          </p:nvSpPr>
          <p:spPr>
            <a:xfrm>
              <a:off x="2979" y="113"/>
              <a:ext cx="144" cy="144"/>
            </a:xfrm>
            <a:custGeom>
              <a:avLst/>
              <a:gdLst/>
              <a:ahLst/>
              <a:cxnLst>
                <a:cxn ang="0">
                  <a:pos x="18900" y="10800"/>
                </a:cxn>
                <a:cxn ang="90">
                  <a:pos x="10800" y="21600"/>
                </a:cxn>
                <a:cxn ang="180">
                  <a:pos x="2700" y="10800"/>
                </a:cxn>
                <a:cxn ang="270">
                  <a:pos x="10800" y="0"/>
                </a:cxn>
              </a:cxnLst>
              <a:pathLst>
                <a:path w="21600" h="21600">
                  <a:moveTo>
                    <a:pt x="0" y="0"/>
                  </a:moveTo>
                  <a:lnTo>
                    <a:pt x="5400" y="21600"/>
                  </a:lnTo>
                  <a:lnTo>
                    <a:pt x="16200" y="21600"/>
                  </a:lnTo>
                  <a:lnTo>
                    <a:pt x="21600" y="0"/>
                  </a:lnTo>
                  <a:close/>
                </a:path>
              </a:pathLst>
            </a:custGeom>
            <a:solidFill>
              <a:schemeClr val="bg2"/>
            </a:solidFill>
            <a:ln w="12699" cap="flat" cmpd="sng">
              <a:solidFill>
                <a:schemeClr val="bg2"/>
              </a:solidFill>
              <a:prstDash val="solid"/>
              <a:miter/>
              <a:headEnd type="none" w="med" len="med"/>
              <a:tailEnd type="none" w="med" len="med"/>
            </a:ln>
          </p:spPr>
          <p:txBody>
            <a:bodyPr/>
            <a:p>
              <a:endParaRPr lang="zh-CN" altLang="en-US"/>
            </a:p>
          </p:txBody>
        </p:sp>
        <p:sp>
          <p:nvSpPr>
            <p:cNvPr id="14343" name="等腰三角形 20487"/>
            <p:cNvSpPr/>
            <p:nvPr/>
          </p:nvSpPr>
          <p:spPr>
            <a:xfrm>
              <a:off x="740" y="113"/>
              <a:ext cx="144" cy="144"/>
            </a:xfrm>
            <a:prstGeom prst="triangle">
              <a:avLst>
                <a:gd name="adj" fmla="val 50000"/>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4" name="平行四边形 20488"/>
            <p:cNvSpPr/>
            <p:nvPr/>
          </p:nvSpPr>
          <p:spPr>
            <a:xfrm>
              <a:off x="1407" y="137"/>
              <a:ext cx="144" cy="96"/>
            </a:xfrm>
            <a:prstGeom prst="parallelogram">
              <a:avLst>
                <a:gd name="adj" fmla="val 37500"/>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5" name="十字形 20489"/>
            <p:cNvSpPr/>
            <p:nvPr/>
          </p:nvSpPr>
          <p:spPr>
            <a:xfrm>
              <a:off x="87" y="113"/>
              <a:ext cx="144" cy="144"/>
            </a:xfrm>
            <a:prstGeom prst="plus">
              <a:avLst>
                <a:gd name="adj" fmla="val 25000"/>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6" name="八边形 20490"/>
            <p:cNvSpPr/>
            <p:nvPr/>
          </p:nvSpPr>
          <p:spPr>
            <a:xfrm>
              <a:off x="413" y="113"/>
              <a:ext cx="144" cy="144"/>
            </a:xfrm>
            <a:prstGeom prst="octagon">
              <a:avLst>
                <a:gd name="adj" fmla="val 29287"/>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7" name="椭圆 20491"/>
            <p:cNvSpPr/>
            <p:nvPr/>
          </p:nvSpPr>
          <p:spPr>
            <a:xfrm>
              <a:off x="1734" y="113"/>
              <a:ext cx="96" cy="144"/>
            </a:xfrm>
            <a:prstGeom prst="ellipse">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8" name="正五边形 20492"/>
            <p:cNvSpPr/>
            <p:nvPr/>
          </p:nvSpPr>
          <p:spPr>
            <a:xfrm>
              <a:off x="2339" y="113"/>
              <a:ext cx="144" cy="144"/>
            </a:xfrm>
            <a:prstGeom prst="pentagon">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49" name="缺角矩形 20493"/>
            <p:cNvSpPr/>
            <p:nvPr/>
          </p:nvSpPr>
          <p:spPr>
            <a:xfrm>
              <a:off x="2012" y="137"/>
              <a:ext cx="144" cy="96"/>
            </a:xfrm>
            <a:prstGeom prst="plaque">
              <a:avLst>
                <a:gd name="adj" fmla="val 16667"/>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0" name="十字星 20494"/>
            <p:cNvSpPr/>
            <p:nvPr/>
          </p:nvSpPr>
          <p:spPr>
            <a:xfrm>
              <a:off x="1066" y="119"/>
              <a:ext cx="158" cy="132"/>
            </a:xfrm>
            <a:prstGeom prst="star4">
              <a:avLst>
                <a:gd name="adj" fmla="val 12500"/>
              </a:avLst>
            </a:prstGeom>
            <a:solidFill>
              <a:schemeClr val="bg2"/>
            </a:solidFill>
            <a:ln w="12699" cap="flat" cmpd="sng">
              <a:solidFill>
                <a:schemeClr val="bg2"/>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1" name="上凸带形 20495"/>
            <p:cNvSpPr/>
            <p:nvPr/>
          </p:nvSpPr>
          <p:spPr>
            <a:xfrm>
              <a:off x="3306" y="126"/>
              <a:ext cx="158" cy="118"/>
            </a:xfrm>
            <a:prstGeom prst="ribbon2">
              <a:avLst>
                <a:gd name="adj1" fmla="val 12500"/>
                <a:gd name="adj2" fmla="val 50000"/>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2" name="波形 20496"/>
            <p:cNvSpPr/>
            <p:nvPr/>
          </p:nvSpPr>
          <p:spPr>
            <a:xfrm>
              <a:off x="3647" y="123"/>
              <a:ext cx="152" cy="125"/>
            </a:xfrm>
            <a:prstGeom prst="wave">
              <a:avLst>
                <a:gd name="adj1" fmla="val 13005"/>
                <a:gd name="adj2" fmla="val 0"/>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3" name="五角星 20497"/>
            <p:cNvSpPr/>
            <p:nvPr/>
          </p:nvSpPr>
          <p:spPr>
            <a:xfrm>
              <a:off x="2666" y="116"/>
              <a:ext cx="131" cy="138"/>
            </a:xfrm>
            <a:custGeom>
              <a:avLst/>
              <a:gdLst/>
              <a:ahLst/>
              <a:cxnLst>
                <a:cxn ang="16200000">
                  <a:pos x="65" y="0"/>
                </a:cxn>
                <a:cxn ang="10800000">
                  <a:pos x="0" y="52"/>
                </a:cxn>
                <a:cxn ang="5400000">
                  <a:pos x="25" y="137"/>
                </a:cxn>
                <a:cxn ang="5400000">
                  <a:pos x="105" y="137"/>
                </a:cxn>
                <a:cxn ang="0">
                  <a:pos x="130" y="52"/>
                </a:cxn>
              </a:cxnLst>
              <a:pathLst>
                <a:path w="131" h="138">
                  <a:moveTo>
                    <a:pt x="0" y="52"/>
                  </a:moveTo>
                  <a:lnTo>
                    <a:pt x="50" y="52"/>
                  </a:lnTo>
                  <a:lnTo>
                    <a:pt x="65" y="0"/>
                  </a:lnTo>
                  <a:lnTo>
                    <a:pt x="80" y="52"/>
                  </a:lnTo>
                  <a:lnTo>
                    <a:pt x="130" y="52"/>
                  </a:lnTo>
                  <a:lnTo>
                    <a:pt x="90" y="85"/>
                  </a:lnTo>
                  <a:lnTo>
                    <a:pt x="105" y="137"/>
                  </a:lnTo>
                  <a:lnTo>
                    <a:pt x="65" y="105"/>
                  </a:lnTo>
                  <a:lnTo>
                    <a:pt x="25" y="137"/>
                  </a:lnTo>
                  <a:lnTo>
                    <a:pt x="40" y="85"/>
                  </a:lnTo>
                  <a:close/>
                </a:path>
              </a:pathLst>
            </a:custGeom>
            <a:solidFill>
              <a:schemeClr val="bg2"/>
            </a:solidFill>
            <a:ln w="12699" cap="flat" cmpd="sng">
              <a:solidFill>
                <a:schemeClr val="bg2"/>
              </a:solidFill>
              <a:prstDash val="solid"/>
              <a:miter/>
              <a:headEnd type="none" w="med" len="med"/>
              <a:tailEnd type="none" w="med" len="med"/>
            </a:ln>
          </p:spPr>
          <p:txBody>
            <a:bodyPr/>
            <a:p>
              <a:endParaRPr lang="zh-CN" altLang="en-US"/>
            </a:p>
          </p:txBody>
        </p:sp>
        <p:sp>
          <p:nvSpPr>
            <p:cNvPr id="14354" name="椭圆 20498"/>
            <p:cNvSpPr/>
            <p:nvPr/>
          </p:nvSpPr>
          <p:spPr>
            <a:xfrm>
              <a:off x="3844" y="248"/>
              <a:ext cx="47" cy="52"/>
            </a:xfrm>
            <a:prstGeom prst="ellipse">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5" name="椭圆 20499"/>
            <p:cNvSpPr/>
            <p:nvPr/>
          </p:nvSpPr>
          <p:spPr>
            <a:xfrm>
              <a:off x="3940" y="248"/>
              <a:ext cx="47" cy="52"/>
            </a:xfrm>
            <a:prstGeom prst="ellipse">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14356" name="椭圆 20500"/>
            <p:cNvSpPr/>
            <p:nvPr/>
          </p:nvSpPr>
          <p:spPr>
            <a:xfrm>
              <a:off x="4036" y="248"/>
              <a:ext cx="47" cy="52"/>
            </a:xfrm>
            <a:prstGeom prst="ellipse">
              <a:avLst/>
            </a:prstGeom>
            <a:solidFill>
              <a:schemeClr val="bg2"/>
            </a:solidFill>
            <a:ln w="12699" cap="flat" cmpd="sng">
              <a:solidFill>
                <a:schemeClr val="bg2"/>
              </a:solidFill>
              <a:prstDash val="solid"/>
              <a:round/>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grpSp>
      <p:sp>
        <p:nvSpPr>
          <p:cNvPr id="14357" name="文本框 20501"/>
          <p:cNvSpPr txBox="1"/>
          <p:nvPr/>
        </p:nvSpPr>
        <p:spPr>
          <a:xfrm>
            <a:off x="611188" y="4797425"/>
            <a:ext cx="6480175" cy="1279525"/>
          </a:xfrm>
          <a:prstGeom prst="rect">
            <a:avLst/>
          </a:prstGeom>
          <a:noFill/>
          <a:ln w="9525">
            <a:noFill/>
          </a:ln>
        </p:spPr>
        <p:txBody>
          <a:bodyPr anchor="t">
            <a:spAutoFit/>
          </a:bodyPr>
          <a:p>
            <a:pPr>
              <a:spcBef>
                <a:spcPct val="50000"/>
              </a:spcBef>
            </a:pPr>
            <a:r>
              <a:rPr lang="en-US" altLang="zh-CN" sz="2400">
                <a:latin typeface="Verdana" panose="020B0604030504040204" pitchFamily="34" charset="0"/>
                <a:ea typeface="宋体" panose="02010600030101010101" pitchFamily="2" charset="-122"/>
              </a:rPr>
              <a:t>orientation</a:t>
            </a:r>
            <a:r>
              <a:rPr lang="zh-CN" altLang="en-US" sz="2400">
                <a:latin typeface="Verdana" panose="020B0604030504040204" pitchFamily="34" charset="0"/>
                <a:ea typeface="宋体" panose="02010600030101010101" pitchFamily="2" charset="-122"/>
              </a:rPr>
              <a:t>（ </a:t>
            </a:r>
            <a:r>
              <a:rPr lang="en-US" altLang="zh-CN" sz="2400">
                <a:solidFill>
                  <a:srgbClr val="000066"/>
                </a:solidFill>
                <a:latin typeface="Verdana" panose="020B0604030504040204" pitchFamily="34" charset="0"/>
                <a:ea typeface="宋体" panose="02010600030101010101" pitchFamily="2" charset="-122"/>
              </a:rPr>
              <a:t>length - infinite variation</a:t>
            </a:r>
            <a:r>
              <a:rPr lang="zh-CN" altLang="en-US" sz="2400">
                <a:solidFill>
                  <a:srgbClr val="000066"/>
                </a:solidFill>
                <a:latin typeface="Verdana" panose="020B0604030504040204" pitchFamily="34" charset="0"/>
                <a:ea typeface="宋体" panose="02010600030101010101" pitchFamily="2" charset="-122"/>
              </a:rPr>
              <a:t>）</a:t>
            </a:r>
            <a:endParaRPr lang="zh-CN" altLang="en-US" sz="2400">
              <a:solidFill>
                <a:srgbClr val="000066"/>
              </a:solidFill>
              <a:latin typeface="Verdana" panose="020B0604030504040204" pitchFamily="34" charset="0"/>
              <a:ea typeface="宋体" panose="02010600030101010101" pitchFamily="2" charset="-122"/>
            </a:endParaRPr>
          </a:p>
          <a:p>
            <a:pPr lvl="1" indent="0">
              <a:spcBef>
                <a:spcPct val="20000"/>
              </a:spcBef>
              <a:buNone/>
            </a:pPr>
            <a:r>
              <a:rPr lang="en-US" altLang="zh-CN" sz="2000">
                <a:solidFill>
                  <a:srgbClr val="000066"/>
                </a:solidFill>
                <a:latin typeface="Verdana" panose="020B0604030504040204" pitchFamily="34" charset="0"/>
                <a:ea typeface="宋体" panose="02010600030101010101" pitchFamily="2" charset="-122"/>
              </a:rPr>
              <a:t>~4 in 2D; ? in 3D</a:t>
            </a:r>
            <a:endParaRPr lang="en-US" altLang="zh-CN" sz="2000">
              <a:solidFill>
                <a:srgbClr val="000066"/>
              </a:solidFill>
              <a:latin typeface="Verdana" panose="020B0604030504040204" pitchFamily="34" charset="0"/>
              <a:ea typeface="宋体" panose="02010600030101010101" pitchFamily="2" charset="-122"/>
            </a:endParaRPr>
          </a:p>
          <a:p>
            <a:pPr>
              <a:spcBef>
                <a:spcPct val="50000"/>
              </a:spcBef>
            </a:pPr>
            <a:endParaRPr lang="zh-CN" altLang="en-US" sz="2000">
              <a:latin typeface="Verdana" panose="020B0604030504040204" pitchFamily="34" charset="0"/>
              <a:ea typeface="宋体" panose="02010600030101010101" pitchFamily="2" charset="-122"/>
            </a:endParaRPr>
          </a:p>
        </p:txBody>
      </p:sp>
    </p:spTree>
  </p:cSld>
  <p:clrMapOvr>
    <a:masterClrMapping/>
  </p:clrMapOvr>
  <p:transition/>
</p:sld>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0</TotalTime>
  <Words>6150</Words>
  <Application>WPS 演示</Application>
  <PresentationFormat>在屏幕上显示</PresentationFormat>
  <Paragraphs>467</Paragraphs>
  <Slides>55</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55</vt:i4>
      </vt:variant>
    </vt:vector>
  </HeadingPairs>
  <TitlesOfParts>
    <vt:vector size="73" baseType="lpstr">
      <vt:lpstr>Arial</vt:lpstr>
      <vt:lpstr>宋体</vt:lpstr>
      <vt:lpstr>Wingdings</vt:lpstr>
      <vt:lpstr>Times New Roman</vt:lpstr>
      <vt:lpstr>Verdana</vt:lpstr>
      <vt:lpstr>Trebuchet MS</vt:lpstr>
      <vt:lpstr>Lucida Console</vt:lpstr>
      <vt:lpstr>黑体</vt:lpstr>
      <vt:lpstr>Symbol</vt:lpstr>
      <vt:lpstr>Wingdings 2</vt:lpstr>
      <vt:lpstr>Wingdings</vt:lpstr>
      <vt:lpstr>Courier New</vt:lpstr>
      <vt:lpstr>Comic Sans MS</vt:lpstr>
      <vt:lpstr>Times</vt:lpstr>
      <vt:lpstr>微软雅黑</vt:lpstr>
      <vt:lpstr>Arial Unicode MS</vt:lpstr>
      <vt:lpstr>Level</vt:lpstr>
      <vt:lpstr>1_Level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199</cp:revision>
  <dcterms:created xsi:type="dcterms:W3CDTF">2007-08-27T00:57:41Z</dcterms:created>
  <dcterms:modified xsi:type="dcterms:W3CDTF">2020-02-17T12:31:58Z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